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3"/>
  </p:notesMasterIdLst>
  <p:handoutMasterIdLst>
    <p:handoutMasterId r:id="rId24"/>
  </p:handoutMasterIdLst>
  <p:sldIdLst>
    <p:sldId id="262" r:id="rId3"/>
    <p:sldId id="292" r:id="rId4"/>
    <p:sldId id="295" r:id="rId5"/>
    <p:sldId id="280" r:id="rId6"/>
    <p:sldId id="281" r:id="rId7"/>
    <p:sldId id="286" r:id="rId8"/>
    <p:sldId id="283" r:id="rId9"/>
    <p:sldId id="284" r:id="rId10"/>
    <p:sldId id="285" r:id="rId11"/>
    <p:sldId id="288" r:id="rId12"/>
    <p:sldId id="291" r:id="rId13"/>
    <p:sldId id="296" r:id="rId14"/>
    <p:sldId id="303" r:id="rId15"/>
    <p:sldId id="301" r:id="rId16"/>
    <p:sldId id="300" r:id="rId17"/>
    <p:sldId id="312" r:id="rId18"/>
    <p:sldId id="306" r:id="rId19"/>
    <p:sldId id="308" r:id="rId20"/>
    <p:sldId id="310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68" y="9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BCE0C-CD74-4A59-802C-6D2F8C15331A}" type="datetimeFigureOut">
              <a:rPr lang="hu-HU" smtClean="0"/>
              <a:pPr/>
              <a:t>2019. 09. 27.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8501B-77B5-4365-9881-C6E19A3C1E42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FDEA8-CBB8-46CC-9562-028963DBC55A}" type="datetimeFigureOut">
              <a:rPr lang="hu-HU" smtClean="0"/>
              <a:pPr/>
              <a:t>2019. 09. 27.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BD8E7-1312-41F3-99C4-6DA5AF891969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82DD2-4EE0-4A9B-AF79-3A7AAF5DF6AF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5602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38200" y="1600200"/>
            <a:ext cx="10515600" cy="22402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 dirty="0"/>
          </a:p>
        </p:txBody>
      </p:sp>
      <p:sp>
        <p:nvSpPr>
          <p:cNvPr id="7" name="Téglalap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532813" y="1714500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6" name="Kép helye 2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hu-HU" smtClean="0"/>
              <a:pPr/>
              <a:t>2019. 09. 27.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hu-HU" smtClean="0"/>
              <a:pPr/>
              <a:t>2019. 09. 27.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ímdia képekk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33400" y="5115656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 dirty="0"/>
          </a:p>
        </p:txBody>
      </p:sp>
      <p:sp>
        <p:nvSpPr>
          <p:cNvPr id="9" name="Kép helye 2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13" name="Kép helye 2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14" name="Kép helye 2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hu-HU" smtClean="0"/>
              <a:pPr/>
              <a:t>2019. 09. 27.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zakaszfejléc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2514600"/>
            <a:ext cx="10515600" cy="27432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5257800"/>
            <a:ext cx="105156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hu-HU" smtClean="0"/>
              <a:pPr/>
              <a:t>2019. 09. 27.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hu-HU" smtClean="0"/>
              <a:pPr/>
              <a:t>2019. 09. 27.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hu-HU" smtClean="0"/>
              <a:pPr/>
              <a:t>2019. 09. 27.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151812" y="1714498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hu-HU" smtClean="0"/>
              <a:pPr/>
              <a:t>2019. 09. 27.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37CC0096-1860-4642-9CD2-0079EA5E7CD1}" type="datetimeFigureOut">
              <a:rPr lang="hu-HU" smtClean="0"/>
              <a:pPr/>
              <a:t>2019. 09. 27.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dermatlas.med.jhmi.edu/derm/IndexDisplay.cfm?ImageID=104549344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jita-hu.ac.jp/~tsutsumi/photo/photo180-1.htm" TargetMode="External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24774" y="5167414"/>
            <a:ext cx="11125200" cy="914400"/>
          </a:xfrm>
        </p:spPr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hu-HU" sz="3600" dirty="0" smtClean="0">
                <a:latin typeface="Calibri Light"/>
              </a:rPr>
              <a:t>Küzdelem a vírusok ellen - Vírus ellenes vakcinák</a:t>
            </a:r>
            <a:endParaRPr lang="hu-HU" sz="3600" b="0" i="0" spc="-50" baseline="0" dirty="0">
              <a:solidFill>
                <a:schemeClr val="bg1"/>
              </a:solidFill>
              <a:latin typeface="Calibri Light"/>
              <a:ea typeface="+mj-ea"/>
              <a:cs typeface="+mj-cs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hu-HU" sz="1500" b="0" i="0" spc="50" baseline="0" dirty="0" smtClean="0">
                <a:solidFill>
                  <a:schemeClr val="bg1"/>
                </a:solidFill>
              </a:rPr>
              <a:t>Burián Katalin, 2018</a:t>
            </a:r>
            <a:endParaRPr lang="hu-HU" sz="1500" b="0" i="0" spc="50" baseline="0" dirty="0">
              <a:solidFill>
                <a:schemeClr val="bg1"/>
              </a:solidFill>
            </a:endParaRPr>
          </a:p>
        </p:txBody>
      </p:sp>
      <p:pic>
        <p:nvPicPr>
          <p:cNvPr id="21" name="Kép 20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54" y="199182"/>
            <a:ext cx="4010359" cy="4216064"/>
          </a:xfrm>
          <a:prstGeom prst="rect">
            <a:avLst/>
          </a:prstGeom>
        </p:spPr>
      </p:pic>
      <p:sp>
        <p:nvSpPr>
          <p:cNvPr id="22" name="Téglalap 21"/>
          <p:cNvSpPr/>
          <p:nvPr/>
        </p:nvSpPr>
        <p:spPr>
          <a:xfrm>
            <a:off x="4467497" y="199182"/>
            <a:ext cx="7537269" cy="421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 smtClean="0"/>
              <a:t>HPV vakcina előállítása</a:t>
            </a:r>
          </a:p>
        </p:txBody>
      </p:sp>
      <p:pic>
        <p:nvPicPr>
          <p:cNvPr id="4608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09" y="1818795"/>
            <a:ext cx="5218653" cy="391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Szövegdoboz 3"/>
          <p:cNvSpPr txBox="1">
            <a:spLocks noChangeArrowheads="1"/>
          </p:cNvSpPr>
          <p:nvPr/>
        </p:nvSpPr>
        <p:spPr bwMode="auto">
          <a:xfrm>
            <a:off x="6672264" y="1628776"/>
            <a:ext cx="3995737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hu-HU" altLang="hu-HU" dirty="0">
                <a:latin typeface="+mn-lt"/>
              </a:rPr>
              <a:t>A magas rizikó csoportba tartozó pl. (HPV16, </a:t>
            </a:r>
            <a:r>
              <a:rPr lang="hu-HU" altLang="hu-HU" dirty="0" smtClean="0">
                <a:latin typeface="+mn-lt"/>
              </a:rPr>
              <a:t>18 stb.) </a:t>
            </a:r>
            <a:r>
              <a:rPr lang="hu-HU" altLang="hu-HU" dirty="0">
                <a:latin typeface="+mn-lt"/>
              </a:rPr>
              <a:t>L1 proteinjének kódolásáért felelős gén </a:t>
            </a:r>
            <a:r>
              <a:rPr lang="hu-HU" altLang="hu-HU" dirty="0" smtClean="0">
                <a:latin typeface="+mn-lt"/>
              </a:rPr>
              <a:t>kivágása, </a:t>
            </a:r>
            <a:r>
              <a:rPr lang="hu-HU" altLang="hu-HU" dirty="0" err="1" smtClean="0">
                <a:latin typeface="+mn-lt"/>
              </a:rPr>
              <a:t>plazmidba</a:t>
            </a:r>
            <a:r>
              <a:rPr lang="hu-HU" altLang="hu-HU" dirty="0" smtClean="0">
                <a:latin typeface="+mn-lt"/>
              </a:rPr>
              <a:t> helyezése.</a:t>
            </a:r>
            <a:endParaRPr lang="hu-HU" altLang="hu-HU" dirty="0">
              <a:latin typeface="+mn-lt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hu-HU" altLang="hu-HU" dirty="0">
                <a:latin typeface="+mn-lt"/>
              </a:rPr>
              <a:t>Az extra DNS-t tartalmazó vektort </a:t>
            </a:r>
            <a:r>
              <a:rPr lang="hu-HU" altLang="hu-HU" dirty="0" smtClean="0">
                <a:latin typeface="+mn-lt"/>
              </a:rPr>
              <a:t>klónozzák </a:t>
            </a:r>
            <a:r>
              <a:rPr lang="hu-HU" altLang="hu-HU" dirty="0">
                <a:latin typeface="+mn-lt"/>
              </a:rPr>
              <a:t>egy élesztőgombába.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hu-HU" altLang="hu-HU" dirty="0">
                <a:latin typeface="+mn-lt"/>
              </a:rPr>
              <a:t>Speciális módon az élesztőgomba szaporodását leállítják, csak a vektor fog benne szaporodni nagy mértékben. A vektor megtermeli az L1 fehérjét.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hu-HU" altLang="hu-HU" dirty="0">
                <a:latin typeface="+mn-lt"/>
              </a:rPr>
              <a:t>A fehérjét tisztítják, majd az L1 molekulák adott ionkoncentráció mellett felveszik az ikozaéder alakot.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hu-HU" altLang="hu-HU" dirty="0">
                <a:latin typeface="+mn-lt"/>
              </a:rPr>
              <a:t>A vakcina tehát csak ”vírus-szerű”, mert nincs benne </a:t>
            </a:r>
            <a:r>
              <a:rPr lang="hu-HU" altLang="hu-HU" dirty="0" smtClean="0">
                <a:latin typeface="+mn-lt"/>
              </a:rPr>
              <a:t>DNS.</a:t>
            </a:r>
            <a:endParaRPr lang="hu-HU" altLang="hu-HU" dirty="0">
              <a:latin typeface="+mn-lt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024217" y="5953028"/>
            <a:ext cx="200247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900" dirty="0" smtClean="0"/>
              <a:t>http://slideplayer.com/slide/4553543/</a:t>
            </a:r>
            <a:endParaRPr lang="hu-HU" sz="900" dirty="0"/>
          </a:p>
        </p:txBody>
      </p:sp>
    </p:spTree>
    <p:extLst>
      <p:ext uri="{BB962C8B-B14F-4D97-AF65-F5344CB8AC3E}">
        <p14:creationId xmlns:p14="http://schemas.microsoft.com/office/powerpoint/2010/main" val="287764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10972800" cy="1143000"/>
          </a:xfrm>
        </p:spPr>
        <p:txBody>
          <a:bodyPr/>
          <a:lstStyle/>
          <a:p>
            <a:pPr eaLnBrk="1" hangingPunct="1"/>
            <a:r>
              <a:rPr lang="hu-HU" altLang="hu-HU" sz="3200" smtClean="0"/>
              <a:t>Humán papillomavírus vakcinák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51686" y="1427941"/>
            <a:ext cx="10871200" cy="44958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hu-HU" altLang="hu-HU" sz="1800" b="1" dirty="0" err="1" smtClean="0"/>
              <a:t>Silgard</a:t>
            </a:r>
            <a:r>
              <a:rPr lang="hu-HU" altLang="hu-HU" sz="1800" b="1" dirty="0" smtClean="0"/>
              <a:t>/MSD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hu-HU" altLang="hu-HU" sz="1800" dirty="0" smtClean="0"/>
              <a:t>HPV6,11 (szemölcsök)  HPV16,18 (</a:t>
            </a:r>
            <a:r>
              <a:rPr lang="hu-HU" altLang="hu-HU" sz="1800" dirty="0" err="1" smtClean="0"/>
              <a:t>méhnyakrák</a:t>
            </a:r>
            <a:r>
              <a:rPr lang="hu-HU" altLang="hu-HU" sz="1800" dirty="0" smtClean="0"/>
              <a:t>)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hu-HU" altLang="hu-HU" sz="1800" dirty="0" smtClean="0"/>
              <a:t>Tisztított L1 fehérje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hu-HU" altLang="hu-HU" sz="1800" dirty="0" smtClean="0"/>
              <a:t>Oltási sor kell 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hu-HU" altLang="hu-HU" dirty="0" smtClean="0"/>
              <a:t>9-13 éveseknek: 0, 6 hó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hu-HU" altLang="hu-HU" dirty="0" smtClean="0"/>
              <a:t>14-től: 0, 2, 6 hó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hu-HU" altLang="hu-HU" dirty="0" smtClean="0"/>
              <a:t>Fiúknak lányoknak adható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endParaRPr lang="hu-HU" altLang="hu-HU" dirty="0" smtClean="0"/>
          </a:p>
          <a:p>
            <a:pPr eaLnBrk="1" hangingPunct="1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hu-HU" altLang="hu-HU" sz="1800" b="1" dirty="0" err="1" smtClean="0"/>
              <a:t>Cervarix</a:t>
            </a:r>
            <a:r>
              <a:rPr lang="hu-HU" altLang="hu-HU" sz="1800" b="1" dirty="0" smtClean="0"/>
              <a:t>/GSK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hu-HU" altLang="hu-HU" sz="1800" dirty="0" smtClean="0"/>
              <a:t>HPV16,18 – tisztított L1 fehérje, </a:t>
            </a:r>
            <a:r>
              <a:rPr lang="hu-HU" altLang="hu-HU" sz="1800" dirty="0" err="1" smtClean="0"/>
              <a:t>méhnyakrák</a:t>
            </a:r>
            <a:r>
              <a:rPr lang="hu-HU" altLang="hu-HU" sz="1800" dirty="0" smtClean="0"/>
              <a:t> megelőzése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hu-HU" altLang="hu-HU" sz="1800" dirty="0" smtClean="0"/>
              <a:t>új </a:t>
            </a:r>
            <a:r>
              <a:rPr lang="hu-HU" altLang="hu-HU" sz="1800" dirty="0" err="1" smtClean="0"/>
              <a:t>adjuváns</a:t>
            </a:r>
            <a:endParaRPr lang="hu-HU" altLang="hu-HU" sz="1800" dirty="0" smtClean="0"/>
          </a:p>
          <a:p>
            <a:pPr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hu-HU" altLang="hu-HU" sz="1800" dirty="0" smtClean="0"/>
              <a:t>Oltási sor kell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hu-HU" altLang="hu-HU" dirty="0" smtClean="0"/>
              <a:t>9-14 évesek: 0, 6 hó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hu-HU" altLang="hu-HU" dirty="0" smtClean="0"/>
              <a:t>15-től: 0, 1, 6 hó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defRPr/>
            </a:pPr>
            <a:endParaRPr lang="hu-HU" altLang="hu-HU" dirty="0" smtClean="0"/>
          </a:p>
          <a:p>
            <a:pPr marL="358775" lvl="1" indent="-358775" eaLnBrk="1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hu-HU" altLang="hu-HU" b="1" dirty="0" err="1" smtClean="0"/>
              <a:t>Gardasil</a:t>
            </a:r>
            <a:r>
              <a:rPr lang="hu-HU" altLang="hu-HU" b="1" dirty="0" smtClean="0"/>
              <a:t> 9  </a:t>
            </a:r>
          </a:p>
          <a:p>
            <a:pPr marL="358775" lvl="1" indent="-358775" eaLnBrk="1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hu-HU" altLang="hu-HU" b="1" dirty="0" smtClean="0"/>
              <a:t>HPV</a:t>
            </a:r>
            <a:r>
              <a:rPr lang="hu-HU" altLang="hu-HU" dirty="0" smtClean="0"/>
              <a:t>6,11,16,18,31,33,45,52,58, </a:t>
            </a:r>
            <a:r>
              <a:rPr lang="hu-HU" dirty="0" smtClean="0"/>
              <a:t>szeméremtestet, hüvelyt, méhnyakat, végbélnyílást érintő rákmegelőző állapotok, genitális szemölcsök, oltási sor, fiúknak lányoknak</a:t>
            </a:r>
          </a:p>
          <a:p>
            <a:pPr marL="358775" lvl="1" indent="-358775">
              <a:spcBef>
                <a:spcPts val="0"/>
              </a:spcBef>
              <a:buNone/>
              <a:defRPr/>
            </a:pPr>
            <a:r>
              <a:rPr lang="hu-HU" dirty="0" smtClean="0"/>
              <a:t> </a:t>
            </a:r>
            <a:endParaRPr lang="hu-HU" altLang="hu-HU" b="1" dirty="0" smtClean="0"/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Hepatitis B és az általa okozott megbetegedések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88830" y="1740379"/>
            <a:ext cx="9144000" cy="4457700"/>
          </a:xfrm>
        </p:spPr>
        <p:txBody>
          <a:bodyPr/>
          <a:lstStyle/>
          <a:p>
            <a:r>
              <a:rPr lang="hu-HU" dirty="0" smtClean="0"/>
              <a:t>A HBV kis méretű, borítékkal rendelkező DNS tartalmú vírus. </a:t>
            </a:r>
          </a:p>
          <a:p>
            <a:r>
              <a:rPr lang="hu-HU" dirty="0" smtClean="0"/>
              <a:t>A </a:t>
            </a:r>
            <a:r>
              <a:rPr lang="hu-HU" dirty="0" err="1" smtClean="0"/>
              <a:t>virion</a:t>
            </a:r>
            <a:r>
              <a:rPr lang="hu-HU" dirty="0" smtClean="0"/>
              <a:t> meglehetősen stabil annak ellenére, hogy borítékkal rendelkezik. </a:t>
            </a:r>
          </a:p>
          <a:p>
            <a:r>
              <a:rPr lang="hu-HU" dirty="0" smtClean="0"/>
              <a:t>Megbetegedések:</a:t>
            </a:r>
          </a:p>
          <a:p>
            <a:pPr>
              <a:buNone/>
            </a:pPr>
            <a:r>
              <a:rPr lang="hu-HU" dirty="0" smtClean="0"/>
              <a:t>		heveny májgyulladás</a:t>
            </a:r>
          </a:p>
          <a:p>
            <a:pPr>
              <a:buNone/>
            </a:pPr>
            <a:r>
              <a:rPr lang="hu-HU" dirty="0" smtClean="0"/>
              <a:t>		idült májgyulladás</a:t>
            </a:r>
          </a:p>
          <a:p>
            <a:pPr>
              <a:buNone/>
            </a:pPr>
            <a:r>
              <a:rPr lang="hu-HU" dirty="0" smtClean="0"/>
              <a:t>		májzsugor</a:t>
            </a:r>
          </a:p>
          <a:p>
            <a:pPr>
              <a:buNone/>
            </a:pPr>
            <a:r>
              <a:rPr lang="hu-HU" dirty="0" smtClean="0"/>
              <a:t>		májrák</a:t>
            </a:r>
          </a:p>
          <a:p>
            <a:pPr>
              <a:buNone/>
            </a:pPr>
            <a:r>
              <a:rPr lang="hu-HU" dirty="0" smtClean="0"/>
              <a:t> </a:t>
            </a:r>
          </a:p>
          <a:p>
            <a:endParaRPr lang="hu-H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05059" y="438719"/>
            <a:ext cx="2422181" cy="241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Képtalálat a következőre: „symptoms of hepatitis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7871" y="3310386"/>
            <a:ext cx="3859369" cy="2641985"/>
          </a:xfrm>
          <a:prstGeom prst="rect">
            <a:avLst/>
          </a:prstGeom>
          <a:noFill/>
        </p:spPr>
      </p:pic>
      <p:pic>
        <p:nvPicPr>
          <p:cNvPr id="7" name="Picture 4" descr="Képtalálat a következőre: „hepatitis”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589" y="3567447"/>
            <a:ext cx="3587926" cy="211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HBV epidemiológiája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445411" y="1798573"/>
            <a:ext cx="791297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u-HU" dirty="0" smtClean="0"/>
              <a:t>A HBV szexuális úton, </a:t>
            </a:r>
            <a:r>
              <a:rPr lang="hu-HU" dirty="0" err="1" smtClean="0"/>
              <a:t>parenterálisan</a:t>
            </a:r>
            <a:r>
              <a:rPr lang="hu-HU" dirty="0" smtClean="0"/>
              <a:t> és szülés során terjed.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hu-HU" dirty="0" smtClean="0"/>
              <a:t>Az átvitele történhet kontaminált vérrel, véralkotókkal, transzfúzióval, közös </a:t>
            </a:r>
            <a:r>
              <a:rPr lang="hu-HU" dirty="0" err="1" smtClean="0"/>
              <a:t>injekcióstű</a:t>
            </a:r>
            <a:r>
              <a:rPr lang="hu-HU" dirty="0" smtClean="0"/>
              <a:t> használatával, akupunktúrával, piercing felhelyezésével, tetoválással, közeli, intim kapcsolat során az ondó, a nyál, a </a:t>
            </a:r>
            <a:r>
              <a:rPr lang="hu-HU" dirty="0" err="1" smtClean="0"/>
              <a:t>vaginális</a:t>
            </a:r>
            <a:r>
              <a:rPr lang="hu-HU" dirty="0" smtClean="0"/>
              <a:t> váladék átadásával pl. szülés, vagy szexuális együttlét során. </a:t>
            </a:r>
          </a:p>
          <a:p>
            <a:pPr>
              <a:buFont typeface="Wingdings" pitchFamily="2" charset="2"/>
              <a:buChar char="Ø"/>
            </a:pPr>
            <a:r>
              <a:rPr lang="hu-HU" dirty="0" smtClean="0"/>
              <a:t>Az egészségügyi személyzet számára kockázatos a kontaminált tűvel és éles szerszámmal ejtett baleseti sérülések. </a:t>
            </a:r>
          </a:p>
          <a:p>
            <a:pPr>
              <a:buFont typeface="Wingdings" pitchFamily="2" charset="2"/>
              <a:buChar char="Ø"/>
            </a:pPr>
            <a:r>
              <a:rPr lang="hu-HU" dirty="0" smtClean="0"/>
              <a:t>A szexuális promiszkuitás és a drog fogyasztás a két legfontosabb rizikó faktor HBV fertőzésre.   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hu-HU" dirty="0" smtClean="0"/>
              <a:t>A </a:t>
            </a:r>
            <a:r>
              <a:rPr lang="en-US" dirty="0" smtClean="0"/>
              <a:t>HBV </a:t>
            </a:r>
            <a:r>
              <a:rPr lang="hu-HU" dirty="0" smtClean="0"/>
              <a:t>átvihető a magzatra, ha az kapcsolatba kerül az anya vérével a szülés során, valamint az anyatejjel is.</a:t>
            </a:r>
            <a:r>
              <a:rPr lang="en-US" dirty="0" smtClean="0"/>
              <a:t> </a:t>
            </a:r>
            <a:r>
              <a:rPr lang="hu-HU" dirty="0" smtClean="0"/>
              <a:t>A krónikus HBV fertőzött anyák magzatának nagy az esélye a fertőzésre.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hu-HU" dirty="0" smtClean="0"/>
              <a:t>A vérbankokban a donorok szerológiai szűrése nagymértékben csökkentette a vírus átvitelét kontaminált vérrel, vagy vértermékkel. </a:t>
            </a:r>
            <a:endParaRPr lang="hu-HU" dirty="0"/>
          </a:p>
        </p:txBody>
      </p:sp>
      <p:pic>
        <p:nvPicPr>
          <p:cNvPr id="43012" name="Picture 4" descr="http://www.cyh.com/HealthTopics/library/hepB_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43882" y="2902810"/>
            <a:ext cx="2353667" cy="1668162"/>
          </a:xfrm>
          <a:prstGeom prst="rect">
            <a:avLst/>
          </a:prstGeom>
          <a:noFill/>
        </p:spPr>
      </p:pic>
      <p:pic>
        <p:nvPicPr>
          <p:cNvPr id="43010" name="Picture 2" descr="Képtalálat a következőre: „tattoo hepatitis”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31243" y="377395"/>
            <a:ext cx="2304256" cy="2445609"/>
          </a:xfrm>
          <a:prstGeom prst="rect">
            <a:avLst/>
          </a:prstGeom>
          <a:noFill/>
        </p:spPr>
      </p:pic>
      <p:pic>
        <p:nvPicPr>
          <p:cNvPr id="4" name="Picture 4" descr="Képtalálat a következőre: „piercing ”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37326" y="4650778"/>
            <a:ext cx="2487909" cy="18659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Aktív immunizálás: </a:t>
            </a:r>
            <a:r>
              <a:rPr lang="hu-HU" dirty="0" err="1" smtClean="0"/>
              <a:t>vakcinálás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115910" y="1916833"/>
            <a:ext cx="62716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u-HU" dirty="0" smtClean="0"/>
              <a:t>A védőoltás </a:t>
            </a:r>
            <a:r>
              <a:rPr lang="hu-HU" dirty="0" err="1" smtClean="0"/>
              <a:t>rekombináns</a:t>
            </a:r>
            <a:r>
              <a:rPr lang="hu-HU" dirty="0" smtClean="0"/>
              <a:t> </a:t>
            </a:r>
            <a:r>
              <a:rPr lang="hu-HU" dirty="0" err="1" smtClean="0"/>
              <a:t>HBsAg</a:t>
            </a:r>
            <a:r>
              <a:rPr lang="hu-HU" dirty="0" smtClean="0"/>
              <a:t> proteint tartalmaz (a </a:t>
            </a:r>
            <a:r>
              <a:rPr lang="hu-HU" dirty="0" err="1" smtClean="0"/>
              <a:t>surface</a:t>
            </a:r>
            <a:r>
              <a:rPr lang="hu-HU" dirty="0" smtClean="0"/>
              <a:t> protein kódolásáért felelős gént egy  </a:t>
            </a:r>
            <a:r>
              <a:rPr lang="hu-HU" dirty="0" err="1" smtClean="0"/>
              <a:t>plazmidba</a:t>
            </a:r>
            <a:r>
              <a:rPr lang="hu-HU" dirty="0" smtClean="0"/>
              <a:t> klónozták, és az egy élesztő gombába helyezték, ahol megtermeli a fehérjét. </a:t>
            </a:r>
          </a:p>
          <a:p>
            <a:pPr>
              <a:buFont typeface="Wingdings" pitchFamily="2" charset="2"/>
              <a:buChar char="Ø"/>
            </a:pPr>
            <a:r>
              <a:rPr lang="hu-HU" dirty="0" smtClean="0"/>
              <a:t>A vakcina protein partikulákat tartalmaz, melyek hasonlóak a betegek vérében található </a:t>
            </a:r>
            <a:r>
              <a:rPr lang="hu-HU" dirty="0" err="1" smtClean="0"/>
              <a:t>virális</a:t>
            </a:r>
            <a:r>
              <a:rPr lang="hu-HU" dirty="0" smtClean="0"/>
              <a:t> részecskékhez.</a:t>
            </a:r>
          </a:p>
          <a:p>
            <a:pPr>
              <a:buFont typeface="Wingdings" pitchFamily="2" charset="2"/>
              <a:buChar char="Ø"/>
            </a:pPr>
            <a:r>
              <a:rPr lang="hu-HU" dirty="0" smtClean="0"/>
              <a:t>A védelem kialakítására legalább két oltás szükséges (0, 6 hónap).</a:t>
            </a:r>
          </a:p>
          <a:p>
            <a:pPr>
              <a:buFont typeface="Wingdings" pitchFamily="2" charset="2"/>
              <a:buChar char="Ø"/>
            </a:pPr>
            <a:r>
              <a:rPr lang="hu-HU" dirty="0" smtClean="0"/>
              <a:t> A vakcinára kialakult immunválasz tartóssága az oltási sorozat befejezése után kifejlődött ellenanyag </a:t>
            </a:r>
            <a:r>
              <a:rPr lang="hu-HU" dirty="0" err="1" smtClean="0"/>
              <a:t>titer</a:t>
            </a:r>
            <a:r>
              <a:rPr lang="hu-HU" dirty="0" smtClean="0"/>
              <a:t> nagyságától függ. </a:t>
            </a:r>
          </a:p>
          <a:p>
            <a:pPr>
              <a:buFont typeface="Wingdings" pitchFamily="2" charset="2"/>
              <a:buChar char="Ø"/>
            </a:pPr>
            <a:r>
              <a:rPr lang="hu-HU" dirty="0" smtClean="0"/>
              <a:t>Azokat az egyéneket, akik két oltási sorozat után követően sem alakítanak ki immunitást, a vakcinára nem reagálóként definiáljuk</a:t>
            </a:r>
            <a:r>
              <a:rPr lang="en-US" dirty="0" smtClean="0"/>
              <a:t>. </a:t>
            </a:r>
            <a:endParaRPr lang="hu-HU" dirty="0" smtClean="0"/>
          </a:p>
          <a:p>
            <a:pPr>
              <a:buFont typeface="Wingdings" pitchFamily="2" charset="2"/>
              <a:buChar char="Ø"/>
            </a:pPr>
            <a:r>
              <a:rPr lang="hu-HU" dirty="0" smtClean="0"/>
              <a:t>Ezek ez egyének nem védettek, így baleset esetén, pl. szúrás kontaminált tűvel, passzív immunizálással kell őket megvédeni! </a:t>
            </a:r>
          </a:p>
          <a:p>
            <a:pPr>
              <a:buFont typeface="Wingdings" pitchFamily="2" charset="2"/>
              <a:buChar char="Ø"/>
            </a:pPr>
            <a:r>
              <a:rPr lang="hu-HU" sz="2800" dirty="0" err="1" smtClean="0">
                <a:solidFill>
                  <a:schemeClr val="accent1"/>
                </a:solidFill>
              </a:rPr>
              <a:t>Engerix</a:t>
            </a:r>
            <a:r>
              <a:rPr lang="hu-HU" sz="2800" dirty="0" smtClean="0">
                <a:solidFill>
                  <a:schemeClr val="accent1"/>
                </a:solidFill>
              </a:rPr>
              <a:t>, HBVAX pro (7. </a:t>
            </a:r>
            <a:r>
              <a:rPr lang="hu-HU" sz="2800" smtClean="0">
                <a:solidFill>
                  <a:schemeClr val="accent1"/>
                </a:solidFill>
              </a:rPr>
              <a:t>osztály)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4" name="Picture 2" descr="https://www.ied.edu.hk/biotech/eng/classrm/explain/health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7586" y="2328957"/>
            <a:ext cx="5804414" cy="31832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Pass</a:t>
            </a:r>
            <a:r>
              <a:rPr lang="hu-HU" dirty="0" err="1" smtClean="0"/>
              <a:t>zív</a:t>
            </a:r>
            <a:r>
              <a:rPr lang="en-US" dirty="0" smtClean="0"/>
              <a:t> </a:t>
            </a:r>
            <a:r>
              <a:rPr lang="en-US" dirty="0" err="1" smtClean="0"/>
              <a:t>immuniz</a:t>
            </a:r>
            <a:r>
              <a:rPr lang="hu-HU" dirty="0" err="1" smtClean="0"/>
              <a:t>álás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143339" y="1788612"/>
            <a:ext cx="1204866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000" dirty="0" smtClean="0"/>
              <a:t>HBI</a:t>
            </a:r>
            <a:r>
              <a:rPr lang="hu-HU" sz="2000" dirty="0" smtClean="0"/>
              <a:t>G (hepatitis B specifikus immunglobulin) magas </a:t>
            </a:r>
            <a:r>
              <a:rPr lang="hu-HU" sz="2000" dirty="0" err="1" smtClean="0"/>
              <a:t>anti-HBsAg</a:t>
            </a:r>
            <a:r>
              <a:rPr lang="hu-HU" sz="2000" dirty="0" smtClean="0"/>
              <a:t> </a:t>
            </a:r>
            <a:r>
              <a:rPr lang="hu-HU" sz="2000" dirty="0" err="1" smtClean="0"/>
              <a:t>titerű</a:t>
            </a:r>
            <a:r>
              <a:rPr lang="hu-HU" sz="2000" dirty="0" smtClean="0"/>
              <a:t> donorokból állítják elő. </a:t>
            </a:r>
            <a:endParaRPr lang="en-US" sz="2000" dirty="0"/>
          </a:p>
          <a:p>
            <a:pPr fontAlgn="base">
              <a:buFont typeface="Wingdings" pitchFamily="2" charset="2"/>
              <a:buChar char="Ø"/>
            </a:pPr>
            <a:endParaRPr lang="en-US" sz="2000" b="1" dirty="0"/>
          </a:p>
          <a:p>
            <a:pPr fontAlgn="base">
              <a:buFont typeface="Wingdings" pitchFamily="2" charset="2"/>
              <a:buChar char="Ø"/>
            </a:pPr>
            <a:r>
              <a:rPr lang="hu-HU" sz="2000" dirty="0" smtClean="0"/>
              <a:t>Olyan egyének esetén, akik pl. kontaminált tűvel megszúrták magukat és korábban nem kaptak védőoltást vagy arra nem reagáltak. </a:t>
            </a:r>
          </a:p>
          <a:p>
            <a:pPr fontAlgn="base"/>
            <a:endParaRPr lang="en-US" sz="2000" b="1" dirty="0"/>
          </a:p>
          <a:p>
            <a:pPr fontAlgn="base">
              <a:buFont typeface="Wingdings" pitchFamily="2" charset="2"/>
              <a:buChar char="Ø"/>
            </a:pPr>
            <a:r>
              <a:rPr lang="hu-HU" sz="2000" dirty="0" smtClean="0"/>
              <a:t>Az újszülötteknek, akik fertőzött anyától születtek </a:t>
            </a:r>
            <a:r>
              <a:rPr lang="en-US" sz="2000" dirty="0" smtClean="0"/>
              <a:t>(</a:t>
            </a:r>
            <a:r>
              <a:rPr lang="hu-HU" sz="2000" dirty="0" smtClean="0"/>
              <a:t>az aktív immunizálás mellett</a:t>
            </a:r>
            <a:r>
              <a:rPr lang="en-US" sz="2000" dirty="0" smtClean="0"/>
              <a:t>)</a:t>
            </a:r>
            <a:r>
              <a:rPr lang="hu-HU" sz="2000" dirty="0" smtClean="0"/>
              <a:t>.</a:t>
            </a:r>
            <a:endParaRPr lang="en-US" sz="2000" dirty="0"/>
          </a:p>
          <a:p>
            <a:pPr fontAlgn="base">
              <a:buFont typeface="Wingdings" pitchFamily="2" charset="2"/>
              <a:buChar char="Ø"/>
            </a:pPr>
            <a:endParaRPr lang="en-US" sz="2000" b="1" dirty="0"/>
          </a:p>
          <a:p>
            <a:pPr fontAlgn="base"/>
            <a:endParaRPr lang="en-US" sz="2000" dirty="0"/>
          </a:p>
          <a:p>
            <a:pPr fontAlgn="base"/>
            <a:r>
              <a:rPr lang="hu-HU" sz="2000" dirty="0" smtClean="0"/>
              <a:t>A </a:t>
            </a:r>
            <a:r>
              <a:rPr lang="en-US" sz="2000" dirty="0" smtClean="0"/>
              <a:t>HBIG</a:t>
            </a:r>
            <a:r>
              <a:rPr lang="hu-HU" sz="2000" dirty="0" err="1" smtClean="0"/>
              <a:t>-t</a:t>
            </a:r>
            <a:r>
              <a:rPr lang="hu-HU" sz="2000" dirty="0" smtClean="0"/>
              <a:t> amilyen gyorsan lehet, be kell adni, de legkésőbb 48 órán belül, 4 héttel később egy újabb dózis szükséges azoknak, akik nem reagáltak az akkor beadott védőoltásra</a:t>
            </a:r>
            <a:r>
              <a:rPr lang="en-US" sz="2000" dirty="0" smtClean="0"/>
              <a:t>. </a:t>
            </a:r>
            <a:endParaRPr lang="hu-HU" sz="2000" dirty="0" smtClean="0"/>
          </a:p>
          <a:p>
            <a:pPr fontAlgn="base">
              <a:buFont typeface="Wingdings" pitchFamily="2" charset="2"/>
              <a:buChar char="Ø"/>
            </a:pPr>
            <a:endParaRPr lang="hu-HU" sz="2000" dirty="0" smtClean="0"/>
          </a:p>
          <a:p>
            <a:pPr fontAlgn="base"/>
            <a:r>
              <a:rPr lang="hu-HU" sz="2000" dirty="0" smtClean="0"/>
              <a:t>Tűszúrásos baleset kapcsán, ha az egyén nem volt korábban </a:t>
            </a:r>
            <a:r>
              <a:rPr lang="hu-HU" sz="2000" dirty="0" err="1" smtClean="0"/>
              <a:t>vakcinálva</a:t>
            </a:r>
            <a:r>
              <a:rPr lang="hu-HU" sz="2000" dirty="0" smtClean="0"/>
              <a:t> a HBIG mellett </a:t>
            </a:r>
            <a:r>
              <a:rPr lang="hu-HU" sz="2000" dirty="0"/>
              <a:t>e</a:t>
            </a:r>
            <a:r>
              <a:rPr lang="hu-HU" sz="2000" dirty="0" smtClean="0"/>
              <a:t>l kell kezdeni az aktív immunitás kialakítását aktív védőoltással.</a:t>
            </a:r>
            <a:endParaRPr lang="hu-HU" sz="2000" dirty="0"/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1058185" y="750752"/>
            <a:ext cx="9144000" cy="1143000"/>
          </a:xfrm>
        </p:spPr>
        <p:txBody>
          <a:bodyPr/>
          <a:lstStyle/>
          <a:p>
            <a:pPr eaLnBrk="1" hangingPunct="1"/>
            <a:r>
              <a:rPr lang="hu-HU" altLang="hu-HU" dirty="0" err="1" smtClean="0"/>
              <a:t>Varicella-zoster</a:t>
            </a:r>
            <a:r>
              <a:rPr lang="hu-HU" altLang="hu-HU" dirty="0" smtClean="0"/>
              <a:t> vírus  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496195" y="2523956"/>
            <a:ext cx="5865969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buFont typeface="Wingdings" panose="05000000000000000000" pitchFamily="2" charset="2"/>
              <a:buChar char="§"/>
            </a:pPr>
            <a:r>
              <a:rPr lang="hu-HU" altLang="hu-HU" sz="2400" dirty="0" smtClean="0"/>
              <a:t>A </a:t>
            </a:r>
            <a:r>
              <a:rPr lang="hu-HU" altLang="hu-HU" sz="2400" dirty="0" err="1" smtClean="0"/>
              <a:t>Herpesvírus</a:t>
            </a:r>
            <a:r>
              <a:rPr lang="hu-HU" altLang="hu-HU" sz="2400" dirty="0" smtClean="0"/>
              <a:t> családba tartozik</a:t>
            </a:r>
            <a:endParaRPr lang="en-GB" altLang="hu-HU" sz="2400" dirty="0"/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r>
              <a:rPr lang="hu-HU" altLang="hu-HU" sz="2400" dirty="0" smtClean="0"/>
              <a:t>A </a:t>
            </a:r>
            <a:r>
              <a:rPr lang="hu-HU" altLang="hu-HU" sz="2400" dirty="0"/>
              <a:t>fertőzöttség világszerte magas 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r>
              <a:rPr lang="hu-HU" altLang="hu-HU" sz="2400" dirty="0"/>
              <a:t>A primer fertőzést egy életre szóló látencia és időnkénti </a:t>
            </a:r>
            <a:r>
              <a:rPr lang="hu-HU" altLang="hu-HU" sz="2400" dirty="0" err="1"/>
              <a:t>reaktiváció</a:t>
            </a:r>
            <a:r>
              <a:rPr lang="hu-HU" altLang="hu-HU" sz="2400" dirty="0"/>
              <a:t> </a:t>
            </a:r>
            <a:r>
              <a:rPr lang="hu-HU" altLang="hu-HU" sz="2400" dirty="0" smtClean="0"/>
              <a:t>követi</a:t>
            </a:r>
            <a:endParaRPr lang="en-GB" altLang="hu-HU" sz="2400" dirty="0"/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r>
              <a:rPr lang="hu-HU" altLang="hu-HU" sz="2400" dirty="0"/>
              <a:t>Duplaszálú, lineáris DNS-t tartalmaznak</a:t>
            </a:r>
            <a:endParaRPr lang="en-GB" altLang="hu-HU" sz="2400" dirty="0"/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r>
              <a:rPr lang="hu-HU" altLang="hu-HU" sz="2400" dirty="0" err="1"/>
              <a:t>Ikozahedrális</a:t>
            </a:r>
            <a:r>
              <a:rPr lang="hu-HU" altLang="hu-HU" sz="2400" dirty="0"/>
              <a:t> szimmetriát mutatnak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r>
              <a:rPr lang="hu-HU" altLang="hu-HU" sz="2400" dirty="0"/>
              <a:t>Burokkal </a:t>
            </a:r>
            <a:r>
              <a:rPr lang="hu-HU" altLang="hu-HU" sz="2400" dirty="0" smtClean="0"/>
              <a:t>rendelkeznek</a:t>
            </a:r>
            <a:endParaRPr lang="hu-HU" altLang="hu-HU" sz="2400" dirty="0"/>
          </a:p>
        </p:txBody>
      </p:sp>
      <p:pic>
        <p:nvPicPr>
          <p:cNvPr id="10244" name="Picture 6" descr="hsv-3b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3185" y="3755757"/>
            <a:ext cx="34798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 descr="cs7_herpesvir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0665" y="798022"/>
            <a:ext cx="2443492" cy="231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5"/>
          <p:cNvSpPr txBox="1">
            <a:spLocks noChangeArrowheads="1"/>
          </p:cNvSpPr>
          <p:nvPr/>
        </p:nvSpPr>
        <p:spPr bwMode="auto">
          <a:xfrm>
            <a:off x="46568" y="1277020"/>
            <a:ext cx="762840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hu-HU" altLang="hu-HU" dirty="0">
                <a:solidFill>
                  <a:schemeClr val="accent1"/>
                </a:solidFill>
              </a:rPr>
              <a:t>Bárányhimlő</a:t>
            </a:r>
            <a:r>
              <a:rPr lang="en-GB" altLang="hu-HU" dirty="0">
                <a:solidFill>
                  <a:schemeClr val="accent1"/>
                </a:solidFill>
              </a:rPr>
              <a:t> (varicella)</a:t>
            </a:r>
          </a:p>
          <a:p>
            <a:pPr eaLnBrk="1" hangingPunct="1"/>
            <a:r>
              <a:rPr lang="hu-HU" altLang="hu-HU" dirty="0"/>
              <a:t>	- gyermekkorban általában enyhe megbetegedés</a:t>
            </a:r>
            <a:endParaRPr lang="en-GB" altLang="hu-HU" dirty="0"/>
          </a:p>
          <a:p>
            <a:pPr eaLnBrk="1" hangingPunct="1"/>
            <a:r>
              <a:rPr lang="hu-HU" altLang="hu-HU" dirty="0"/>
              <a:t>	- az inkubációs idő általában 14 nap</a:t>
            </a:r>
            <a:endParaRPr lang="en-GB" altLang="hu-HU" dirty="0"/>
          </a:p>
          <a:p>
            <a:pPr eaLnBrk="1" hangingPunct="1"/>
            <a:r>
              <a:rPr lang="hu-HU" altLang="hu-HU" dirty="0"/>
              <a:t>	- a </a:t>
            </a:r>
            <a:r>
              <a:rPr lang="hu-HU" altLang="hu-HU" dirty="0" smtClean="0"/>
              <a:t>bárányhimlő </a:t>
            </a:r>
            <a:r>
              <a:rPr lang="hu-HU" altLang="hu-HU" dirty="0"/>
              <a:t>jellemzője a láz és a </a:t>
            </a:r>
            <a:r>
              <a:rPr lang="hu-HU" altLang="hu-HU" dirty="0" err="1"/>
              <a:t>maculopapuláris</a:t>
            </a:r>
            <a:r>
              <a:rPr lang="hu-HU" altLang="hu-HU" dirty="0"/>
              <a:t> kiütések</a:t>
            </a:r>
            <a:endParaRPr lang="en-GB" altLang="hu-HU" dirty="0"/>
          </a:p>
          <a:p>
            <a:pPr eaLnBrk="1" hangingPunct="1"/>
            <a:r>
              <a:rPr lang="hu-HU" altLang="hu-HU" dirty="0"/>
              <a:t>	- néhány órán belül a </a:t>
            </a:r>
            <a:r>
              <a:rPr lang="hu-HU" altLang="hu-HU" dirty="0" err="1"/>
              <a:t>maculopapuláris</a:t>
            </a:r>
            <a:r>
              <a:rPr lang="hu-HU" altLang="hu-HU" dirty="0"/>
              <a:t> </a:t>
            </a:r>
            <a:r>
              <a:rPr lang="hu-HU" altLang="hu-HU" dirty="0" err="1"/>
              <a:t>léziók</a:t>
            </a:r>
            <a:r>
              <a:rPr lang="hu-HU" altLang="hu-HU" dirty="0"/>
              <a:t> </a:t>
            </a:r>
            <a:r>
              <a:rPr lang="hu-HU" altLang="hu-HU" dirty="0" smtClean="0"/>
              <a:t>hólyagokká </a:t>
            </a:r>
            <a:r>
              <a:rPr lang="hu-HU" altLang="hu-HU" dirty="0"/>
              <a:t>alakulnak</a:t>
            </a:r>
            <a:endParaRPr lang="en-GB" altLang="hu-HU" dirty="0"/>
          </a:p>
          <a:p>
            <a:pPr eaLnBrk="1" hangingPunct="1"/>
            <a:r>
              <a:rPr lang="hu-HU" altLang="hu-HU" dirty="0"/>
              <a:t>	- 12 óra alatt a </a:t>
            </a:r>
            <a:r>
              <a:rPr lang="hu-HU" altLang="hu-HU" dirty="0" smtClean="0"/>
              <a:t>hólyagok elgennyednek, </a:t>
            </a:r>
            <a:r>
              <a:rPr lang="hu-HU" altLang="hu-HU" dirty="0"/>
              <a:t>melyek beszáradnak</a:t>
            </a:r>
          </a:p>
          <a:p>
            <a:pPr eaLnBrk="1" hangingPunct="1"/>
            <a:r>
              <a:rPr lang="hu-HU" altLang="hu-HU" dirty="0"/>
              <a:t>	- új </a:t>
            </a:r>
            <a:r>
              <a:rPr lang="hu-HU" altLang="hu-HU" dirty="0" err="1"/>
              <a:t>léziók</a:t>
            </a:r>
            <a:r>
              <a:rPr lang="hu-HU" altLang="hu-HU" dirty="0"/>
              <a:t> 3-5 napig jelentkeznek</a:t>
            </a:r>
            <a:endParaRPr lang="en-GB" altLang="hu-HU" dirty="0"/>
          </a:p>
          <a:p>
            <a:pPr eaLnBrk="1" hangingPunct="1"/>
            <a:r>
              <a:rPr lang="hu-HU" altLang="hu-HU" dirty="0"/>
              <a:t>	- a </a:t>
            </a:r>
            <a:r>
              <a:rPr lang="hu-HU" altLang="hu-HU" dirty="0" err="1"/>
              <a:t>léziók</a:t>
            </a:r>
            <a:r>
              <a:rPr lang="hu-HU" altLang="hu-HU" dirty="0"/>
              <a:t> test szerte előfordulnak </a:t>
            </a:r>
            <a:r>
              <a:rPr lang="hu-HU" altLang="hu-HU" dirty="0" err="1"/>
              <a:t>mucosalis</a:t>
            </a:r>
            <a:r>
              <a:rPr lang="hu-HU" altLang="hu-HU" dirty="0"/>
              <a:t> felszíneken is </a:t>
            </a:r>
            <a:endParaRPr lang="en-GB" altLang="hu-HU" dirty="0"/>
          </a:p>
          <a:p>
            <a:pPr eaLnBrk="1" hangingPunct="1"/>
            <a:r>
              <a:rPr lang="hu-HU" altLang="hu-HU" dirty="0"/>
              <a:t>	- a </a:t>
            </a:r>
            <a:r>
              <a:rPr lang="hu-HU" altLang="hu-HU" dirty="0" err="1"/>
              <a:t>léziók</a:t>
            </a:r>
            <a:r>
              <a:rPr lang="hu-HU" altLang="hu-HU" dirty="0"/>
              <a:t> viszketnek, gyakori kapargatás bakteriális szuperinfekciót eredményez</a:t>
            </a:r>
          </a:p>
          <a:p>
            <a:pPr eaLnBrk="1" hangingPunct="1"/>
            <a:r>
              <a:rPr lang="hu-HU" altLang="hu-HU" dirty="0"/>
              <a:t>	- Szövődmények: </a:t>
            </a:r>
            <a:r>
              <a:rPr lang="hu-HU" altLang="hu-HU" dirty="0" smtClean="0"/>
              <a:t>agyhártya gyulladás</a:t>
            </a:r>
            <a:endParaRPr lang="hu-HU" altLang="hu-HU" dirty="0"/>
          </a:p>
          <a:p>
            <a:pPr eaLnBrk="1" hangingPunct="1"/>
            <a:r>
              <a:rPr lang="hu-HU" altLang="hu-HU" dirty="0"/>
              <a:t>			</a:t>
            </a:r>
            <a:r>
              <a:rPr lang="hu-HU" altLang="hu-HU" dirty="0" smtClean="0"/>
              <a:t>agyvelő gyulladás</a:t>
            </a:r>
            <a:endParaRPr lang="hu-HU" altLang="hu-HU" dirty="0"/>
          </a:p>
          <a:p>
            <a:pPr eaLnBrk="1" hangingPunct="1"/>
            <a:r>
              <a:rPr lang="hu-HU" altLang="hu-HU" dirty="0"/>
              <a:t>						</a:t>
            </a:r>
            <a:endParaRPr lang="en-GB" altLang="hu-HU" dirty="0"/>
          </a:p>
          <a:p>
            <a:pPr eaLnBrk="1" hangingPunct="1"/>
            <a:r>
              <a:rPr lang="hu-HU" altLang="hu-HU" dirty="0"/>
              <a:t>Felnőtt korban a primer </a:t>
            </a:r>
            <a:r>
              <a:rPr lang="hu-HU" altLang="hu-HU" dirty="0" smtClean="0"/>
              <a:t>bárányhimlő </a:t>
            </a:r>
            <a:r>
              <a:rPr lang="hu-HU" altLang="hu-HU" dirty="0"/>
              <a:t>súlyos képet mutat</a:t>
            </a:r>
            <a:endParaRPr lang="en-GB" altLang="hu-HU" dirty="0"/>
          </a:p>
          <a:p>
            <a:pPr eaLnBrk="1" hangingPunct="1"/>
            <a:r>
              <a:rPr lang="hu-HU" altLang="hu-HU" dirty="0">
                <a:solidFill>
                  <a:srgbClr val="FF0000"/>
                </a:solidFill>
              </a:rPr>
              <a:t>	</a:t>
            </a:r>
            <a:r>
              <a:rPr lang="en-GB" altLang="hu-HU" dirty="0" err="1">
                <a:solidFill>
                  <a:schemeClr val="accent1"/>
                </a:solidFill>
              </a:rPr>
              <a:t>Intersti</a:t>
            </a:r>
            <a:r>
              <a:rPr lang="hu-HU" altLang="hu-HU" dirty="0">
                <a:solidFill>
                  <a:schemeClr val="accent1"/>
                </a:solidFill>
              </a:rPr>
              <a:t>c</a:t>
            </a:r>
            <a:r>
              <a:rPr lang="en-GB" altLang="hu-HU" dirty="0" err="1">
                <a:solidFill>
                  <a:schemeClr val="accent1"/>
                </a:solidFill>
              </a:rPr>
              <a:t>ial</a:t>
            </a:r>
            <a:r>
              <a:rPr lang="hu-HU" altLang="hu-HU" dirty="0">
                <a:solidFill>
                  <a:schemeClr val="accent1"/>
                </a:solidFill>
              </a:rPr>
              <a:t>is</a:t>
            </a:r>
            <a:r>
              <a:rPr lang="en-GB" altLang="hu-HU" dirty="0">
                <a:solidFill>
                  <a:schemeClr val="accent1"/>
                </a:solidFill>
              </a:rPr>
              <a:t> </a:t>
            </a:r>
            <a:r>
              <a:rPr lang="hu-HU" altLang="hu-HU" dirty="0" smtClean="0">
                <a:solidFill>
                  <a:schemeClr val="accent1"/>
                </a:solidFill>
              </a:rPr>
              <a:t>tüdőgyulladás</a:t>
            </a:r>
            <a:r>
              <a:rPr lang="en-GB" altLang="hu-HU" dirty="0" smtClean="0">
                <a:solidFill>
                  <a:schemeClr val="accent1"/>
                </a:solidFill>
              </a:rPr>
              <a:t> </a:t>
            </a:r>
            <a:r>
              <a:rPr lang="hu-HU" altLang="hu-HU" dirty="0"/>
              <a:t>alakulhat ki a betegek 20-30%-ban, olykor </a:t>
            </a:r>
            <a:r>
              <a:rPr lang="hu-HU" altLang="hu-HU" dirty="0" smtClean="0"/>
              <a:t>halálos kimenettel</a:t>
            </a:r>
            <a:endParaRPr lang="en-GB" altLang="hu-HU" dirty="0"/>
          </a:p>
          <a:p>
            <a:pPr eaLnBrk="1" hangingPunct="1"/>
            <a:endParaRPr lang="hu-HU" altLang="hu-HU" dirty="0"/>
          </a:p>
          <a:p>
            <a:pPr eaLnBrk="1" hangingPunct="1"/>
            <a:endParaRPr lang="en-GB" altLang="hu-HU" dirty="0"/>
          </a:p>
        </p:txBody>
      </p:sp>
      <p:sp>
        <p:nvSpPr>
          <p:cNvPr id="55299" name="Cím 3"/>
          <p:cNvSpPr>
            <a:spLocks noGrp="1"/>
          </p:cNvSpPr>
          <p:nvPr>
            <p:ph type="title"/>
          </p:nvPr>
        </p:nvSpPr>
        <p:spPr>
          <a:xfrm>
            <a:off x="334433" y="188914"/>
            <a:ext cx="11582400" cy="841375"/>
          </a:xfrm>
        </p:spPr>
        <p:txBody>
          <a:bodyPr/>
          <a:lstStyle/>
          <a:p>
            <a:pPr eaLnBrk="1" hangingPunct="1"/>
            <a:r>
              <a:rPr lang="hu-HU" altLang="hu-HU" sz="3200" b="1" dirty="0" smtClean="0"/>
              <a:t>A VZV által okozott betegségek I.</a:t>
            </a:r>
            <a:endParaRPr lang="hu-HU" altLang="hu-HU" sz="3200" dirty="0" smtClean="0"/>
          </a:p>
        </p:txBody>
      </p:sp>
      <p:pic>
        <p:nvPicPr>
          <p:cNvPr id="4" name="Picture 5" descr="chickenpox rash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4975" y="513863"/>
            <a:ext cx="4096316" cy="2302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Képtalálat a következőre: „chicken pox”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975" y="3533640"/>
            <a:ext cx="3910600" cy="219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/>
          <p:cNvSpPr>
            <a:spLocks noChangeArrowheads="1"/>
          </p:cNvSpPr>
          <p:nvPr/>
        </p:nvSpPr>
        <p:spPr bwMode="auto">
          <a:xfrm>
            <a:off x="1068948" y="1232426"/>
            <a:ext cx="933718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GB" altLang="hu-HU" dirty="0">
                <a:solidFill>
                  <a:schemeClr val="accent1"/>
                </a:solidFill>
              </a:rPr>
              <a:t>Herpes zoster (</a:t>
            </a:r>
            <a:r>
              <a:rPr lang="hu-HU" altLang="hu-HU" dirty="0">
                <a:solidFill>
                  <a:schemeClr val="accent1"/>
                </a:solidFill>
              </a:rPr>
              <a:t>övsömör</a:t>
            </a:r>
            <a:r>
              <a:rPr lang="en-GB" altLang="hu-HU" dirty="0">
                <a:solidFill>
                  <a:schemeClr val="accent1"/>
                </a:solidFill>
              </a:rPr>
              <a:t>) </a:t>
            </a:r>
            <a:r>
              <a:rPr lang="hu-HU" altLang="hu-HU" dirty="0"/>
              <a:t>a látens </a:t>
            </a:r>
            <a:r>
              <a:rPr lang="hu-HU" altLang="hu-HU" dirty="0" err="1"/>
              <a:t>varicella</a:t>
            </a:r>
            <a:r>
              <a:rPr lang="hu-HU" altLang="hu-HU" dirty="0"/>
              <a:t> vírus reaktiválódása</a:t>
            </a:r>
            <a:endParaRPr lang="en-GB" altLang="hu-HU" dirty="0"/>
          </a:p>
          <a:p>
            <a:pPr eaLnBrk="1" hangingPunct="1"/>
            <a:r>
              <a:rPr lang="hu-HU" altLang="hu-HU" dirty="0"/>
              <a:t>	- a VZV a hátsó gyöki </a:t>
            </a:r>
            <a:r>
              <a:rPr lang="hu-HU" altLang="hu-HU" dirty="0" err="1"/>
              <a:t>ganglionokban</a:t>
            </a:r>
            <a:r>
              <a:rPr lang="hu-HU" altLang="hu-HU" dirty="0"/>
              <a:t> alakít ki látenciát</a:t>
            </a:r>
          </a:p>
          <a:p>
            <a:pPr eaLnBrk="1" hangingPunct="1"/>
            <a:r>
              <a:rPr lang="hu-HU" altLang="hu-HU" dirty="0"/>
              <a:t>	- a celluláris immunitás gyengülése következtében a vírus reaktiválódhat</a:t>
            </a:r>
          </a:p>
          <a:p>
            <a:pPr eaLnBrk="1" hangingPunct="1"/>
            <a:r>
              <a:rPr lang="hu-HU" altLang="hu-HU" dirty="0"/>
              <a:t>	- a </a:t>
            </a:r>
            <a:r>
              <a:rPr lang="hu-HU" altLang="hu-HU" dirty="0" err="1"/>
              <a:t>ganglionokhoz</a:t>
            </a:r>
            <a:r>
              <a:rPr lang="hu-HU" altLang="hu-HU" dirty="0"/>
              <a:t> tartozó érzőidegeken át vándorol a </a:t>
            </a:r>
            <a:r>
              <a:rPr lang="hu-HU" altLang="hu-HU" dirty="0" smtClean="0"/>
              <a:t>bőrig</a:t>
            </a:r>
          </a:p>
          <a:p>
            <a:pPr eaLnBrk="1" hangingPunct="1"/>
            <a:r>
              <a:rPr lang="hu-HU" altLang="hu-HU" dirty="0"/>
              <a:t>	- az adott </a:t>
            </a:r>
            <a:r>
              <a:rPr lang="hu-HU" altLang="hu-HU" dirty="0" smtClean="0"/>
              <a:t>bőrszegmensben </a:t>
            </a:r>
            <a:r>
              <a:rPr lang="hu-HU" altLang="hu-HU" dirty="0"/>
              <a:t>hoz létre hólyagos  </a:t>
            </a:r>
            <a:r>
              <a:rPr lang="hu-HU" altLang="hu-HU" dirty="0" err="1"/>
              <a:t>bőrléziókat</a:t>
            </a:r>
            <a:endParaRPr lang="hu-HU" altLang="hu-HU" dirty="0"/>
          </a:p>
          <a:p>
            <a:pPr eaLnBrk="1" hangingPunct="1"/>
            <a:r>
              <a:rPr lang="hu-HU" altLang="hu-HU" dirty="0"/>
              <a:t>	- a folyamat rendkívül fájdalmas</a:t>
            </a:r>
          </a:p>
          <a:p>
            <a:pPr eaLnBrk="1" hangingPunct="1"/>
            <a:r>
              <a:rPr lang="hu-HU" altLang="hu-HU" dirty="0"/>
              <a:t>	- </a:t>
            </a:r>
            <a:r>
              <a:rPr lang="hu-HU" altLang="hu-HU" dirty="0" smtClean="0"/>
              <a:t>akár </a:t>
            </a:r>
            <a:r>
              <a:rPr lang="hu-HU" altLang="hu-HU" dirty="0"/>
              <a:t>évekig tartó fájdalom maradhat vissza </a:t>
            </a:r>
          </a:p>
          <a:p>
            <a:pPr eaLnBrk="1" hangingPunct="1"/>
            <a:r>
              <a:rPr lang="hu-HU" altLang="hu-HU" dirty="0"/>
              <a:t>	</a:t>
            </a:r>
            <a:endParaRPr lang="hu-HU" altLang="hu-HU" dirty="0">
              <a:solidFill>
                <a:srgbClr val="FF0000"/>
              </a:solidFill>
            </a:endParaRPr>
          </a:p>
        </p:txBody>
      </p:sp>
      <p:pic>
        <p:nvPicPr>
          <p:cNvPr id="58371" name="Picture 6" descr="Zo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8618" y="3944938"/>
            <a:ext cx="5278967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7" descr="bilateral%20case%20of%20zoster%20&amp;%20tex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400" y="3935413"/>
            <a:ext cx="4859867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3" name="Cím 5"/>
          <p:cNvSpPr>
            <a:spLocks noGrp="1"/>
          </p:cNvSpPr>
          <p:nvPr>
            <p:ph type="title"/>
          </p:nvPr>
        </p:nvSpPr>
        <p:spPr>
          <a:xfrm>
            <a:off x="402167" y="5814"/>
            <a:ext cx="11582400" cy="841375"/>
          </a:xfrm>
        </p:spPr>
        <p:txBody>
          <a:bodyPr/>
          <a:lstStyle/>
          <a:p>
            <a:pPr eaLnBrk="1" hangingPunct="1"/>
            <a:r>
              <a:rPr lang="hu-HU" altLang="hu-HU" sz="3200" b="1" dirty="0" smtClean="0">
                <a:solidFill>
                  <a:srgbClr val="92D050"/>
                </a:solidFill>
              </a:rPr>
              <a:t>A VZV által okozott betegségek </a:t>
            </a:r>
            <a:endParaRPr lang="hu-HU" altLang="hu-HU" sz="3200" dirty="0" smtClean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1"/>
            <a:ext cx="11582400" cy="841375"/>
          </a:xfrm>
        </p:spPr>
        <p:txBody>
          <a:bodyPr/>
          <a:lstStyle/>
          <a:p>
            <a:pPr eaLnBrk="1" hangingPunct="1"/>
            <a:r>
              <a:rPr lang="hu-HU" altLang="hu-HU" sz="3200" b="1" dirty="0" smtClean="0"/>
              <a:t>A VZV fertőzés megelőzése</a:t>
            </a:r>
          </a:p>
        </p:txBody>
      </p:sp>
      <p:sp>
        <p:nvSpPr>
          <p:cNvPr id="62467" name="Text Box 5"/>
          <p:cNvSpPr txBox="1">
            <a:spLocks noChangeArrowheads="1"/>
          </p:cNvSpPr>
          <p:nvPr/>
        </p:nvSpPr>
        <p:spPr bwMode="auto">
          <a:xfrm>
            <a:off x="334434" y="1457326"/>
            <a:ext cx="7742766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altLang="hu-HU" dirty="0"/>
              <a:t>Védőoltás</a:t>
            </a:r>
            <a:r>
              <a:rPr lang="hu-HU" altLang="hu-HU" dirty="0" smtClean="0"/>
              <a:t>:</a:t>
            </a:r>
          </a:p>
          <a:p>
            <a:r>
              <a:rPr lang="hu-HU" altLang="hu-HU" dirty="0" smtClean="0"/>
              <a:t>Határozat arról, hogy bekerül a kötelező vakcinák közé,</a:t>
            </a:r>
          </a:p>
          <a:p>
            <a:endParaRPr lang="hu-HU" altLang="hu-HU" dirty="0" smtClean="0"/>
          </a:p>
          <a:p>
            <a:r>
              <a:rPr lang="hu-HU" altLang="hu-HU" dirty="0" smtClean="0"/>
              <a:t> </a:t>
            </a:r>
            <a:r>
              <a:rPr lang="hu-HU" altLang="hu-HU" dirty="0" err="1">
                <a:solidFill>
                  <a:schemeClr val="accent1"/>
                </a:solidFill>
              </a:rPr>
              <a:t>Varilrix</a:t>
            </a:r>
            <a:r>
              <a:rPr lang="hu-HU" altLang="hu-HU" dirty="0">
                <a:solidFill>
                  <a:schemeClr val="accent1"/>
                </a:solidFill>
              </a:rPr>
              <a:t>, </a:t>
            </a:r>
            <a:r>
              <a:rPr lang="hu-HU" altLang="hu-HU" dirty="0" err="1">
                <a:solidFill>
                  <a:schemeClr val="accent1"/>
                </a:solidFill>
              </a:rPr>
              <a:t>Varivax</a:t>
            </a:r>
            <a:r>
              <a:rPr lang="hu-HU" altLang="hu-HU" dirty="0">
                <a:solidFill>
                  <a:schemeClr val="accent1"/>
                </a:solidFill>
              </a:rPr>
              <a:t> </a:t>
            </a:r>
            <a:r>
              <a:rPr lang="hu-HU" altLang="hu-HU" dirty="0"/>
              <a:t>(élő, </a:t>
            </a:r>
            <a:r>
              <a:rPr lang="hu-HU" altLang="hu-HU" dirty="0" smtClean="0"/>
              <a:t>gyengített </a:t>
            </a:r>
            <a:r>
              <a:rPr lang="hu-HU" altLang="hu-HU" dirty="0" err="1" smtClean="0"/>
              <a:t>varicella</a:t>
            </a:r>
            <a:r>
              <a:rPr lang="hu-HU" altLang="hu-HU" dirty="0" smtClean="0"/>
              <a:t> vírus </a:t>
            </a:r>
            <a:r>
              <a:rPr lang="hu-HU" altLang="hu-HU" dirty="0"/>
              <a:t>törzs (OKA</a:t>
            </a:r>
            <a:r>
              <a:rPr lang="hu-HU" altLang="hu-HU" dirty="0" smtClean="0"/>
              <a:t>))</a:t>
            </a:r>
          </a:p>
          <a:p>
            <a:r>
              <a:rPr lang="hu-HU" altLang="hu-HU" dirty="0"/>
              <a:t>	</a:t>
            </a:r>
            <a:r>
              <a:rPr lang="hu-HU" altLang="hu-HU" dirty="0" smtClean="0"/>
              <a:t>	15 és 18 hónapos korban</a:t>
            </a:r>
            <a:endParaRPr lang="hu-HU" altLang="hu-HU" dirty="0"/>
          </a:p>
          <a:p>
            <a:endParaRPr lang="hu-HU" altLang="hu-HU" dirty="0" smtClean="0"/>
          </a:p>
          <a:p>
            <a:r>
              <a:rPr lang="hu-HU" altLang="hu-HU" dirty="0" smtClean="0"/>
              <a:t>Idősek </a:t>
            </a:r>
            <a:r>
              <a:rPr lang="hu-HU" altLang="hu-HU" dirty="0"/>
              <a:t>– </a:t>
            </a:r>
            <a:r>
              <a:rPr lang="hu-HU" altLang="hu-HU" dirty="0" err="1" smtClean="0"/>
              <a:t>booster</a:t>
            </a:r>
            <a:r>
              <a:rPr lang="hu-HU" altLang="hu-HU" dirty="0" smtClean="0"/>
              <a:t> (fokozó, erősítő) </a:t>
            </a:r>
            <a:r>
              <a:rPr lang="hu-HU" altLang="hu-HU" dirty="0"/>
              <a:t>hatás, övsömör megelőzése (</a:t>
            </a:r>
            <a:r>
              <a:rPr lang="hu-HU" altLang="hu-HU" dirty="0" err="1"/>
              <a:t>Zostavax</a:t>
            </a:r>
            <a:r>
              <a:rPr lang="hu-HU" altLang="hu-HU" dirty="0"/>
              <a:t> 14x)</a:t>
            </a:r>
          </a:p>
          <a:p>
            <a:pPr eaLnBrk="1" hangingPunct="1"/>
            <a:endParaRPr lang="hu-HU" altLang="hu-HU" dirty="0"/>
          </a:p>
          <a:p>
            <a:pPr eaLnBrk="1" hangingPunct="1"/>
            <a:r>
              <a:rPr lang="hu-HU" altLang="hu-HU" dirty="0"/>
              <a:t>Passzív immunizálás</a:t>
            </a:r>
            <a:r>
              <a:rPr lang="hu-HU" altLang="hu-HU" dirty="0" smtClean="0"/>
              <a:t>: </a:t>
            </a:r>
            <a:r>
              <a:rPr lang="hu-HU" altLang="hu-HU" dirty="0" err="1" smtClean="0"/>
              <a:t>varicella-zoster</a:t>
            </a:r>
            <a:r>
              <a:rPr lang="hu-HU" altLang="hu-HU" dirty="0" smtClean="0"/>
              <a:t> immunglobulin (</a:t>
            </a:r>
            <a:r>
              <a:rPr lang="hu-HU" altLang="hu-HU" dirty="0" err="1" smtClean="0"/>
              <a:t>VZIg</a:t>
            </a:r>
            <a:r>
              <a:rPr lang="hu-HU" altLang="hu-HU" dirty="0" smtClean="0"/>
              <a:t>)</a:t>
            </a:r>
            <a:endParaRPr lang="hu-HU" altLang="hu-HU" dirty="0"/>
          </a:p>
          <a:p>
            <a:pPr eaLnBrk="1" hangingPunct="1"/>
            <a:r>
              <a:rPr lang="hu-HU" altLang="hu-HU" dirty="0"/>
              <a:t>	- újszülöttek</a:t>
            </a:r>
          </a:p>
          <a:p>
            <a:pPr eaLnBrk="1" hangingPunct="1"/>
            <a:r>
              <a:rPr lang="hu-HU" altLang="hu-HU" dirty="0"/>
              <a:t>	- terhesek	</a:t>
            </a:r>
            <a:r>
              <a:rPr lang="hu-HU" altLang="hu-HU" dirty="0" smtClean="0"/>
              <a:t>a </a:t>
            </a:r>
            <a:r>
              <a:rPr lang="hu-HU" altLang="hu-HU" dirty="0"/>
              <a:t>fertőzött beteggel való </a:t>
            </a:r>
            <a:r>
              <a:rPr lang="hu-HU" altLang="hu-HU" dirty="0" smtClean="0"/>
              <a:t>találkozás után 	- - 	- </a:t>
            </a:r>
            <a:r>
              <a:rPr lang="hu-HU" altLang="hu-HU" dirty="0" err="1" smtClean="0"/>
              <a:t>immungyenge</a:t>
            </a:r>
            <a:endParaRPr lang="hu-HU" altLang="hu-HU" dirty="0"/>
          </a:p>
          <a:p>
            <a:pPr eaLnBrk="1" hangingPunct="1"/>
            <a:endParaRPr lang="hu-HU" altLang="hu-HU" dirty="0" smtClean="0"/>
          </a:p>
          <a:p>
            <a:pPr eaLnBrk="1" hangingPunct="1"/>
            <a:r>
              <a:rPr lang="hu-HU" altLang="hu-HU" dirty="0" smtClean="0"/>
              <a:t>Csak </a:t>
            </a:r>
            <a:r>
              <a:rPr lang="hu-HU" altLang="hu-HU" dirty="0"/>
              <a:t>a 96 órán belül adott </a:t>
            </a:r>
            <a:r>
              <a:rPr lang="hu-HU" altLang="hu-HU" dirty="0" err="1"/>
              <a:t>VZIg</a:t>
            </a:r>
            <a:r>
              <a:rPr lang="hu-HU" altLang="hu-HU" dirty="0"/>
              <a:t> hatásos</a:t>
            </a:r>
          </a:p>
          <a:p>
            <a:pPr eaLnBrk="1" hangingPunct="1"/>
            <a:endParaRPr lang="hu-HU" altLang="hu-HU" dirty="0"/>
          </a:p>
        </p:txBody>
      </p:sp>
      <p:sp>
        <p:nvSpPr>
          <p:cNvPr id="62468" name="AutoShape 6"/>
          <p:cNvSpPr>
            <a:spLocks/>
          </p:cNvSpPr>
          <p:nvPr/>
        </p:nvSpPr>
        <p:spPr bwMode="auto">
          <a:xfrm>
            <a:off x="2782899" y="4021667"/>
            <a:ext cx="575733" cy="869914"/>
          </a:xfrm>
          <a:prstGeom prst="rightBrace">
            <a:avLst>
              <a:gd name="adj1" fmla="val 1528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hu-HU" altLang="hu-HU"/>
          </a:p>
        </p:txBody>
      </p:sp>
      <p:pic>
        <p:nvPicPr>
          <p:cNvPr id="5" name="Picture 5" descr="vzv-cl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1873" y="256262"/>
            <a:ext cx="3366968" cy="240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Képtalálat a következőre: „chicken pox cartoon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616" y="3274339"/>
            <a:ext cx="3669482" cy="297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ím 1"/>
          <p:cNvSpPr>
            <a:spLocks noGrp="1"/>
          </p:cNvSpPr>
          <p:nvPr>
            <p:ph type="title"/>
          </p:nvPr>
        </p:nvSpPr>
        <p:spPr>
          <a:xfrm>
            <a:off x="527051" y="333375"/>
            <a:ext cx="11074400" cy="1143000"/>
          </a:xfrm>
        </p:spPr>
        <p:txBody>
          <a:bodyPr/>
          <a:lstStyle/>
          <a:p>
            <a:pPr marL="1028700" indent="-1028700" eaLnBrk="1" hangingPunct="1"/>
            <a:r>
              <a:rPr lang="hu-HU" altLang="hu-HU" sz="4000" dirty="0" smtClean="0">
                <a:cs typeface="Times New Roman" pitchFamily="18" charset="0"/>
              </a:rPr>
              <a:t>Aktív immunizálás </a:t>
            </a:r>
          </a:p>
        </p:txBody>
      </p:sp>
      <p:sp>
        <p:nvSpPr>
          <p:cNvPr id="21507" name="Szövegdoboz 2"/>
          <p:cNvSpPr txBox="1">
            <a:spLocks noChangeArrowheads="1"/>
          </p:cNvSpPr>
          <p:nvPr/>
        </p:nvSpPr>
        <p:spPr bwMode="auto">
          <a:xfrm>
            <a:off x="843046" y="1849213"/>
            <a:ext cx="9313333" cy="391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r>
              <a:rPr lang="hu-HU" sz="2400" dirty="0">
                <a:latin typeface="+mn-lt"/>
                <a:cs typeface="Times New Roman" pitchFamily="18" charset="0"/>
              </a:rPr>
              <a:t> antigént tartalmaz</a:t>
            </a:r>
          </a:p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r>
              <a:rPr lang="hu-HU" sz="2400" dirty="0">
                <a:latin typeface="+mn-lt"/>
                <a:cs typeface="Times New Roman" pitchFamily="18" charset="0"/>
              </a:rPr>
              <a:t> a hatás napok/hetek alatt fejlődik ki</a:t>
            </a:r>
          </a:p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r>
              <a:rPr lang="hu-HU" sz="2400" dirty="0">
                <a:latin typeface="+mn-lt"/>
                <a:cs typeface="Times New Roman" pitchFamily="18" charset="0"/>
              </a:rPr>
              <a:t> a védettség hosszabb távú</a:t>
            </a:r>
          </a:p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r>
              <a:rPr lang="hu-HU" sz="2400" dirty="0">
                <a:latin typeface="+mn-lt"/>
                <a:cs typeface="Times New Roman" pitchFamily="18" charset="0"/>
              </a:rPr>
              <a:t> memória alakul ki</a:t>
            </a:r>
          </a:p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r>
              <a:rPr lang="hu-HU" sz="2400" dirty="0">
                <a:latin typeface="+mn-lt"/>
                <a:cs typeface="Times New Roman" pitchFamily="18" charset="0"/>
              </a:rPr>
              <a:t> szükséges hozzá az immunválaszra való képesség</a:t>
            </a:r>
          </a:p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r>
              <a:rPr lang="hu-HU" sz="2400" dirty="0">
                <a:latin typeface="+mn-lt"/>
                <a:cs typeface="Times New Roman" pitchFamily="18" charset="0"/>
              </a:rPr>
              <a:t> </a:t>
            </a:r>
            <a:r>
              <a:rPr lang="hu-HU" sz="2400" dirty="0" err="1">
                <a:latin typeface="+mn-lt"/>
                <a:cs typeface="Times New Roman" pitchFamily="18" charset="0"/>
              </a:rPr>
              <a:t>profilaktikus</a:t>
            </a:r>
            <a:r>
              <a:rPr lang="hu-HU" sz="2400" dirty="0">
                <a:latin typeface="+mn-lt"/>
                <a:cs typeface="Times New Roman" pitchFamily="18" charset="0"/>
              </a:rPr>
              <a:t> célt szolgál</a:t>
            </a:r>
          </a:p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r>
              <a:rPr lang="hu-HU" sz="2400" dirty="0">
                <a:latin typeface="+mn-lt"/>
                <a:cs typeface="Times New Roman" pitchFamily="18" charset="0"/>
              </a:rPr>
              <a:t> </a:t>
            </a:r>
            <a:r>
              <a:rPr lang="hu-HU" sz="2400" dirty="0" smtClean="0">
                <a:latin typeface="+mn-lt"/>
                <a:cs typeface="Times New Roman" pitchFamily="18" charset="0"/>
              </a:rPr>
              <a:t>humorális és celluláris </a:t>
            </a:r>
            <a:r>
              <a:rPr lang="hu-HU" sz="2400" dirty="0">
                <a:latin typeface="+mn-lt"/>
                <a:cs typeface="Times New Roman" pitchFamily="18" charset="0"/>
              </a:rPr>
              <a:t>válasz is </a:t>
            </a:r>
            <a:r>
              <a:rPr lang="hu-HU" sz="2400" dirty="0" smtClean="0">
                <a:latin typeface="+mn-lt"/>
                <a:cs typeface="Times New Roman" pitchFamily="18" charset="0"/>
              </a:rPr>
              <a:t>kialakulhat</a:t>
            </a:r>
            <a:endParaRPr lang="hu-HU" sz="2400" dirty="0">
              <a:latin typeface="+mn-lt"/>
              <a:cs typeface="Times New Roman" pitchFamily="18" charset="0"/>
            </a:endParaRPr>
          </a:p>
        </p:txBody>
      </p:sp>
      <p:sp>
        <p:nvSpPr>
          <p:cNvPr id="2" name="AutoShape 2" descr="Képtalálat a következőre: „vaccine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3078" name="Picture 6" descr="Kapcsolódó ké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206" y="1849212"/>
            <a:ext cx="3114058" cy="391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Köszönöm a figyelmet!</a:t>
            </a:r>
            <a:endParaRPr lang="hu-HU" dirty="0"/>
          </a:p>
        </p:txBody>
      </p:sp>
      <p:pic>
        <p:nvPicPr>
          <p:cNvPr id="6" name="Kép helye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73236" cy="4265114"/>
          </a:xfrm>
        </p:spPr>
      </p:pic>
      <p:pic>
        <p:nvPicPr>
          <p:cNvPr id="4100" name="Picture 4" descr="Képtalálat a következőre: „hpv vaccine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0708" y="691191"/>
            <a:ext cx="3053451" cy="3053451"/>
          </a:xfrm>
          <a:prstGeom prst="rect">
            <a:avLst/>
          </a:prstGeom>
          <a:noFill/>
        </p:spPr>
      </p:pic>
      <p:pic>
        <p:nvPicPr>
          <p:cNvPr id="4102" name="Picture 6" descr="Képtalálat a következőre: „hpv vaccine”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58527" y="4058858"/>
            <a:ext cx="4917057" cy="2457213"/>
          </a:xfrm>
          <a:prstGeom prst="rect">
            <a:avLst/>
          </a:prstGeom>
          <a:noFill/>
        </p:spPr>
      </p:pic>
      <p:sp>
        <p:nvSpPr>
          <p:cNvPr id="7" name="Téglalap 6"/>
          <p:cNvSpPr/>
          <p:nvPr/>
        </p:nvSpPr>
        <p:spPr>
          <a:xfrm>
            <a:off x="5182501" y="3839557"/>
            <a:ext cx="244169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900" dirty="0" smtClean="0"/>
              <a:t>https://www.cdc.gov/hpv/parents/vaccine.html</a:t>
            </a:r>
            <a:endParaRPr lang="hu-HU" sz="900" dirty="0"/>
          </a:p>
        </p:txBody>
      </p:sp>
      <p:sp>
        <p:nvSpPr>
          <p:cNvPr id="8" name="Téglalap 7"/>
          <p:cNvSpPr/>
          <p:nvPr/>
        </p:nvSpPr>
        <p:spPr>
          <a:xfrm>
            <a:off x="3662079" y="6566786"/>
            <a:ext cx="174599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900" dirty="0" smtClean="0"/>
              <a:t>https://woman2womenblog.com</a:t>
            </a:r>
            <a:endParaRPr lang="hu-HU" sz="900" dirty="0"/>
          </a:p>
        </p:txBody>
      </p:sp>
    </p:spTree>
    <p:extLst>
      <p:ext uri="{BB962C8B-B14F-4D97-AF65-F5344CB8AC3E}">
        <p14:creationId xmlns:p14="http://schemas.microsoft.com/office/powerpoint/2010/main" val="256616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914400"/>
          </a:xfrm>
        </p:spPr>
        <p:txBody>
          <a:bodyPr/>
          <a:lstStyle/>
          <a:p>
            <a:pPr eaLnBrk="1" hangingPunct="1"/>
            <a:r>
              <a:rPr lang="hu-HU" altLang="hu-HU" sz="3600" dirty="0" smtClean="0"/>
              <a:t>Oltóanyagok csoportosítása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5252" y="1355820"/>
            <a:ext cx="11552767" cy="5029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hu-HU" altLang="hu-HU" sz="2400" b="1" dirty="0" smtClean="0"/>
              <a:t>I. Bakteriális	</a:t>
            </a:r>
            <a:endParaRPr lang="hu-HU" altLang="hu-HU" sz="2400" b="1" i="1" dirty="0" smtClean="0"/>
          </a:p>
          <a:p>
            <a:pPr eaLnBrk="1" hangingPunct="1">
              <a:buFontTx/>
              <a:buNone/>
            </a:pPr>
            <a:r>
              <a:rPr lang="hu-HU" altLang="hu-HU" sz="2400" dirty="0" smtClean="0"/>
              <a:t>	a.) elölt, teljes baktérium</a:t>
            </a:r>
          </a:p>
          <a:p>
            <a:pPr eaLnBrk="1" hangingPunct="1">
              <a:buFontTx/>
              <a:buNone/>
            </a:pPr>
            <a:r>
              <a:rPr lang="hu-HU" altLang="hu-HU" sz="2400" dirty="0" smtClean="0"/>
              <a:t>	b.) élő, </a:t>
            </a:r>
            <a:r>
              <a:rPr lang="hu-HU" altLang="hu-HU" sz="2400" dirty="0" err="1" smtClean="0"/>
              <a:t>attenuált</a:t>
            </a:r>
            <a:r>
              <a:rPr lang="hu-HU" altLang="hu-HU" sz="2400" dirty="0" smtClean="0"/>
              <a:t>/gyengített (BCG)</a:t>
            </a:r>
          </a:p>
          <a:p>
            <a:pPr eaLnBrk="1" hangingPunct="1">
              <a:buFontTx/>
              <a:buNone/>
            </a:pPr>
            <a:r>
              <a:rPr lang="hu-HU" altLang="hu-HU" sz="2400" dirty="0" smtClean="0"/>
              <a:t>  	c.) termék: </a:t>
            </a:r>
            <a:r>
              <a:rPr lang="hu-HU" altLang="hu-HU" sz="2400" dirty="0" err="1" smtClean="0"/>
              <a:t>toxoid</a:t>
            </a:r>
            <a:r>
              <a:rPr lang="hu-HU" altLang="hu-HU" sz="2400" dirty="0" smtClean="0"/>
              <a:t> (méregtelenített toxin) </a:t>
            </a:r>
          </a:p>
          <a:p>
            <a:pPr eaLnBrk="1" hangingPunct="1">
              <a:buFontTx/>
              <a:buNone/>
            </a:pPr>
            <a:r>
              <a:rPr lang="hu-HU" altLang="hu-HU" sz="2400" dirty="0" smtClean="0"/>
              <a:t>  	d.) alkotórész/alegység: tok, tisztított antigén  </a:t>
            </a:r>
          </a:p>
          <a:p>
            <a:pPr eaLnBrk="1" hangingPunct="1">
              <a:buFontTx/>
              <a:buNone/>
            </a:pPr>
            <a:endParaRPr lang="hu-HU" altLang="hu-HU" sz="2400" dirty="0" smtClean="0"/>
          </a:p>
          <a:p>
            <a:pPr eaLnBrk="1" hangingPunct="1">
              <a:buFontTx/>
              <a:buNone/>
            </a:pPr>
            <a:r>
              <a:rPr lang="hu-HU" altLang="hu-HU" sz="2400" b="1" dirty="0" smtClean="0"/>
              <a:t> II. </a:t>
            </a:r>
            <a:r>
              <a:rPr lang="hu-HU" altLang="hu-HU" sz="2400" b="1" dirty="0" err="1" smtClean="0"/>
              <a:t>Virális</a:t>
            </a:r>
            <a:r>
              <a:rPr lang="hu-HU" altLang="hu-HU" sz="2400" b="1" dirty="0" smtClean="0"/>
              <a:t> </a:t>
            </a:r>
          </a:p>
          <a:p>
            <a:pPr eaLnBrk="1" hangingPunct="1">
              <a:buFontTx/>
              <a:buNone/>
            </a:pPr>
            <a:r>
              <a:rPr lang="hu-HU" altLang="hu-HU" sz="2400" dirty="0" smtClean="0">
                <a:solidFill>
                  <a:schemeClr val="tx2"/>
                </a:solidFill>
              </a:rPr>
              <a:t>	a.) elölt vírus (IPV, influenza)</a:t>
            </a:r>
          </a:p>
          <a:p>
            <a:pPr>
              <a:buNone/>
            </a:pPr>
            <a:r>
              <a:rPr lang="hu-HU" altLang="hu-HU" sz="2400" dirty="0" smtClean="0">
                <a:solidFill>
                  <a:schemeClr val="tx2"/>
                </a:solidFill>
              </a:rPr>
              <a:t>	b.) élő, gyengített/</a:t>
            </a:r>
            <a:r>
              <a:rPr lang="hu-HU" altLang="hu-HU" sz="2400" dirty="0" err="1" smtClean="0">
                <a:solidFill>
                  <a:schemeClr val="tx2"/>
                </a:solidFill>
              </a:rPr>
              <a:t>attenuált</a:t>
            </a:r>
            <a:r>
              <a:rPr lang="hu-HU" altLang="hu-HU" sz="2400" dirty="0" smtClean="0">
                <a:solidFill>
                  <a:schemeClr val="tx2"/>
                </a:solidFill>
              </a:rPr>
              <a:t> (bárányhimlő) </a:t>
            </a:r>
          </a:p>
          <a:p>
            <a:pPr eaLnBrk="1" hangingPunct="1">
              <a:buFontTx/>
              <a:buNone/>
            </a:pPr>
            <a:r>
              <a:rPr lang="hu-HU" altLang="hu-HU" sz="2400" dirty="0" smtClean="0"/>
              <a:t>    c.) vírus alkotórész (HBV, HPV)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92589" y="1439534"/>
            <a:ext cx="789463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dirty="0"/>
              <a:t>			</a:t>
            </a:r>
            <a:endParaRPr lang="hu-HU" altLang="hu-HU" sz="3200" dirty="0">
              <a:solidFill>
                <a:schemeClr val="accent2"/>
              </a:solidFill>
            </a:endParaRPr>
          </a:p>
          <a:p>
            <a:pPr eaLnBrk="1" hangingPunct="1"/>
            <a:r>
              <a:rPr lang="hu-HU" altLang="hu-HU" dirty="0" smtClean="0">
                <a:latin typeface="+mn-lt"/>
              </a:rPr>
              <a:t>Szerkezet: 50-55 </a:t>
            </a:r>
            <a:r>
              <a:rPr lang="hu-HU" altLang="hu-HU" dirty="0">
                <a:latin typeface="+mn-lt"/>
              </a:rPr>
              <a:t>nm átmérőjű</a:t>
            </a:r>
          </a:p>
          <a:p>
            <a:pPr eaLnBrk="1" hangingPunct="1"/>
            <a:r>
              <a:rPr lang="hu-HU" altLang="hu-HU" dirty="0">
                <a:latin typeface="+mn-lt"/>
              </a:rPr>
              <a:t>	</a:t>
            </a:r>
            <a:r>
              <a:rPr lang="hu-HU" altLang="hu-HU" dirty="0" smtClean="0">
                <a:latin typeface="+mn-lt"/>
              </a:rPr>
              <a:t> ikozaéder </a:t>
            </a:r>
            <a:r>
              <a:rPr lang="hu-HU" altLang="hu-HU" dirty="0">
                <a:latin typeface="+mn-lt"/>
              </a:rPr>
              <a:t>formájú </a:t>
            </a:r>
            <a:r>
              <a:rPr lang="hu-HU" altLang="hu-HU" dirty="0" err="1" smtClean="0">
                <a:latin typeface="+mn-lt"/>
              </a:rPr>
              <a:t>kapszid</a:t>
            </a:r>
            <a:endParaRPr lang="hu-HU" altLang="hu-HU" dirty="0">
              <a:latin typeface="+mn-lt"/>
            </a:endParaRPr>
          </a:p>
          <a:p>
            <a:pPr eaLnBrk="1" hangingPunct="1"/>
            <a:r>
              <a:rPr lang="hu-HU" altLang="hu-HU" dirty="0">
                <a:latin typeface="+mn-lt"/>
              </a:rPr>
              <a:t>	</a:t>
            </a:r>
            <a:r>
              <a:rPr lang="hu-HU" altLang="hu-HU" dirty="0" smtClean="0">
                <a:latin typeface="+mn-lt"/>
              </a:rPr>
              <a:t> cirkuláris </a:t>
            </a:r>
            <a:r>
              <a:rPr lang="hu-HU" altLang="hu-HU" dirty="0">
                <a:latin typeface="+mn-lt"/>
              </a:rPr>
              <a:t>DNS</a:t>
            </a:r>
          </a:p>
          <a:p>
            <a:pPr eaLnBrk="1" hangingPunct="1"/>
            <a:r>
              <a:rPr lang="hu-HU" altLang="hu-HU" dirty="0">
                <a:latin typeface="+mn-lt"/>
              </a:rPr>
              <a:t>		</a:t>
            </a:r>
            <a:endParaRPr lang="hu-HU" altLang="hu-HU" dirty="0" smtClean="0">
              <a:latin typeface="+mn-lt"/>
            </a:endParaRPr>
          </a:p>
          <a:p>
            <a:pPr eaLnBrk="1" hangingPunct="1"/>
            <a:r>
              <a:rPr lang="hu-HU" altLang="hu-HU" dirty="0" err="1" smtClean="0">
                <a:latin typeface="+mn-lt"/>
              </a:rPr>
              <a:t>Mikrosérüléseken</a:t>
            </a:r>
            <a:r>
              <a:rPr lang="hu-HU" altLang="hu-HU" dirty="0" smtClean="0">
                <a:latin typeface="+mn-lt"/>
              </a:rPr>
              <a:t> </a:t>
            </a:r>
            <a:r>
              <a:rPr lang="hu-HU" altLang="hu-HU" dirty="0">
                <a:latin typeface="+mn-lt"/>
              </a:rPr>
              <a:t>keresztül a HPV képes a megfertőzni az elszarusodó</a:t>
            </a:r>
          </a:p>
          <a:p>
            <a:pPr eaLnBrk="1" hangingPunct="1"/>
            <a:r>
              <a:rPr lang="hu-HU" altLang="hu-HU" dirty="0">
                <a:latin typeface="+mn-lt"/>
              </a:rPr>
              <a:t>és az el nem szarusodó, </a:t>
            </a:r>
            <a:r>
              <a:rPr lang="hu-HU" altLang="hu-HU" dirty="0" smtClean="0">
                <a:latin typeface="+mn-lt"/>
              </a:rPr>
              <a:t>nyálkahártya  hám </a:t>
            </a:r>
            <a:r>
              <a:rPr lang="hu-HU" altLang="hu-HU" dirty="0" err="1" smtClean="0">
                <a:latin typeface="+mn-lt"/>
              </a:rPr>
              <a:t>bazális</a:t>
            </a:r>
            <a:r>
              <a:rPr lang="hu-HU" altLang="hu-HU" dirty="0" smtClean="0">
                <a:latin typeface="+mn-lt"/>
              </a:rPr>
              <a:t> </a:t>
            </a:r>
            <a:r>
              <a:rPr lang="hu-HU" altLang="hu-HU" dirty="0">
                <a:latin typeface="+mn-lt"/>
              </a:rPr>
              <a:t>rétegét  </a:t>
            </a:r>
          </a:p>
          <a:p>
            <a:pPr eaLnBrk="1" hangingPunct="1"/>
            <a:endParaRPr lang="hu-HU" altLang="hu-HU" dirty="0"/>
          </a:p>
          <a:p>
            <a:pPr eaLnBrk="1" hangingPunct="1"/>
            <a:r>
              <a:rPr lang="hu-HU" altLang="hu-HU" dirty="0"/>
              <a:t>		 </a:t>
            </a:r>
          </a:p>
          <a:p>
            <a:pPr eaLnBrk="1" hangingPunct="1"/>
            <a:r>
              <a:rPr lang="hu-HU" altLang="hu-HU" dirty="0"/>
              <a:t>	</a:t>
            </a:r>
          </a:p>
          <a:p>
            <a:pPr eaLnBrk="1" hangingPunct="1"/>
            <a:endParaRPr lang="hu-HU" altLang="hu-HU" dirty="0"/>
          </a:p>
          <a:p>
            <a:pPr eaLnBrk="1" hangingPunct="1"/>
            <a:endParaRPr lang="hu-HU" altLang="hu-HU" dirty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810322" y="136505"/>
            <a:ext cx="9144000" cy="1143000"/>
          </a:xfrm>
        </p:spPr>
        <p:txBody>
          <a:bodyPr/>
          <a:lstStyle/>
          <a:p>
            <a:pPr eaLnBrk="1" hangingPunct="1"/>
            <a:r>
              <a:rPr lang="hu-HU" altLang="hu-HU" sz="3200" b="1" dirty="0" err="1" smtClean="0">
                <a:solidFill>
                  <a:srgbClr val="92D050"/>
                </a:solidFill>
              </a:rPr>
              <a:t>Papillomavírusok</a:t>
            </a:r>
            <a:endParaRPr lang="hu-HU" altLang="hu-HU" sz="3200" b="1" dirty="0">
              <a:solidFill>
                <a:srgbClr val="92D050"/>
              </a:solidFill>
            </a:endParaRPr>
          </a:p>
        </p:txBody>
      </p:sp>
      <p:pic>
        <p:nvPicPr>
          <p:cNvPr id="13314" name="Picture 2" descr="Képtalálat a következőre: „way of papillomavirus infection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14569" y="867445"/>
            <a:ext cx="2052788" cy="2092703"/>
          </a:xfrm>
          <a:prstGeom prst="rect">
            <a:avLst/>
          </a:prstGeom>
          <a:noFill/>
        </p:spPr>
      </p:pic>
      <p:sp>
        <p:nvSpPr>
          <p:cNvPr id="8" name="Téglalap 7"/>
          <p:cNvSpPr/>
          <p:nvPr/>
        </p:nvSpPr>
        <p:spPr>
          <a:xfrm>
            <a:off x="1113017" y="6229074"/>
            <a:ext cx="1768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900" dirty="0" smtClean="0"/>
              <a:t>https://clinicalgate.com/viruses</a:t>
            </a:r>
            <a:r>
              <a:rPr lang="hu-HU" dirty="0" smtClean="0"/>
              <a:t>/</a:t>
            </a:r>
            <a:endParaRPr lang="hu-HU" dirty="0"/>
          </a:p>
        </p:txBody>
      </p:sp>
      <p:pic>
        <p:nvPicPr>
          <p:cNvPr id="2" name="Picture 2" descr="Képtalálat a következőre: „papillomavirus icosahedron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2622" y="4014889"/>
            <a:ext cx="2113172" cy="1773292"/>
          </a:xfrm>
          <a:prstGeom prst="rect">
            <a:avLst/>
          </a:prstGeom>
          <a:noFill/>
        </p:spPr>
      </p:pic>
      <p:pic>
        <p:nvPicPr>
          <p:cNvPr id="13316" name="Picture 4" descr="https://www.alpfmedical.info/cervical-cancer/images/4637_84_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0168" y="3871264"/>
            <a:ext cx="2026908" cy="1969180"/>
          </a:xfrm>
          <a:prstGeom prst="rect">
            <a:avLst/>
          </a:prstGeom>
          <a:noFill/>
        </p:spPr>
      </p:pic>
      <p:sp>
        <p:nvSpPr>
          <p:cNvPr id="11" name="Téglalap 10"/>
          <p:cNvSpPr/>
          <p:nvPr/>
        </p:nvSpPr>
        <p:spPr>
          <a:xfrm>
            <a:off x="3022121" y="6288982"/>
            <a:ext cx="376686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900" dirty="0" smtClean="0"/>
              <a:t>https://www.alpfmedical.info/cervical-cancer/hpv-biology-21-structure.html</a:t>
            </a:r>
            <a:endParaRPr lang="hu-HU" sz="900" dirty="0"/>
          </a:p>
        </p:txBody>
      </p:sp>
      <p:sp>
        <p:nvSpPr>
          <p:cNvPr id="12" name="Téglalap 11"/>
          <p:cNvSpPr/>
          <p:nvPr/>
        </p:nvSpPr>
        <p:spPr>
          <a:xfrm>
            <a:off x="6843622" y="6219971"/>
            <a:ext cx="372373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900" dirty="0" smtClean="0"/>
              <a:t>https://www.drugs.com/health-guide/human-papilloma-virus-hpv.html</a:t>
            </a:r>
            <a:endParaRPr lang="hu-HU" sz="900" dirty="0"/>
          </a:p>
        </p:txBody>
      </p:sp>
    </p:spTree>
    <p:extLst>
      <p:ext uri="{BB962C8B-B14F-4D97-AF65-F5344CB8AC3E}">
        <p14:creationId xmlns:p14="http://schemas.microsoft.com/office/powerpoint/2010/main" val="28740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 smtClean="0"/>
              <a:t>Osztályozás</a:t>
            </a:r>
          </a:p>
        </p:txBody>
      </p:sp>
      <p:sp>
        <p:nvSpPr>
          <p:cNvPr id="15363" name="Szövegdoboz 2"/>
          <p:cNvSpPr txBox="1">
            <a:spLocks noChangeArrowheads="1"/>
          </p:cNvSpPr>
          <p:nvPr/>
        </p:nvSpPr>
        <p:spPr bwMode="auto">
          <a:xfrm>
            <a:off x="400574" y="1934130"/>
            <a:ext cx="7975676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2800" dirty="0" smtClean="0">
                <a:latin typeface="+mn-lt"/>
              </a:rPr>
              <a:t>Nyálkahártyát megbetegítő (</a:t>
            </a:r>
            <a:r>
              <a:rPr lang="hu-HU" altLang="hu-HU" sz="2800" dirty="0" err="1" smtClean="0">
                <a:latin typeface="+mn-lt"/>
              </a:rPr>
              <a:t>mucosotrop</a:t>
            </a:r>
            <a:r>
              <a:rPr lang="hu-HU" altLang="hu-HU" sz="2800" dirty="0" smtClean="0">
                <a:latin typeface="+mn-lt"/>
              </a:rPr>
              <a:t>) </a:t>
            </a:r>
            <a:r>
              <a:rPr lang="hu-HU" altLang="hu-HU" sz="2800" dirty="0">
                <a:latin typeface="+mn-lt"/>
              </a:rPr>
              <a:t>genotípusok</a:t>
            </a:r>
          </a:p>
          <a:p>
            <a:pPr eaLnBrk="1" hangingPunct="1"/>
            <a:r>
              <a:rPr lang="hu-HU" altLang="hu-HU" sz="2800" dirty="0">
                <a:latin typeface="+mn-lt"/>
              </a:rPr>
              <a:t>	alacsony kockázati típusok: HPV6, 11</a:t>
            </a:r>
          </a:p>
          <a:p>
            <a:pPr eaLnBrk="1" hangingPunct="1"/>
            <a:r>
              <a:rPr lang="hu-HU" altLang="hu-HU" sz="2800" dirty="0">
                <a:latin typeface="+mn-lt"/>
              </a:rPr>
              <a:t>	magas kockázati típusok: HPV16, 18, 31, </a:t>
            </a:r>
            <a:r>
              <a:rPr lang="hu-HU" altLang="hu-HU" sz="2800" dirty="0" smtClean="0">
                <a:latin typeface="+mn-lt"/>
              </a:rPr>
              <a:t>33</a:t>
            </a:r>
            <a:r>
              <a:rPr lang="hu-HU" altLang="hu-HU" sz="2800" dirty="0">
                <a:latin typeface="+mn-lt"/>
              </a:rPr>
              <a:t>, </a:t>
            </a:r>
            <a:r>
              <a:rPr lang="hu-HU" altLang="hu-HU" sz="2800" dirty="0" smtClean="0">
                <a:latin typeface="+mn-lt"/>
              </a:rPr>
              <a:t>35 </a:t>
            </a:r>
            <a:endParaRPr lang="hu-HU" altLang="hu-HU" sz="2800" dirty="0">
              <a:latin typeface="+mn-lt"/>
            </a:endParaRPr>
          </a:p>
          <a:p>
            <a:pPr eaLnBrk="1" hangingPunct="1"/>
            <a:endParaRPr lang="hu-HU" altLang="hu-HU" sz="2800" dirty="0">
              <a:latin typeface="+mn-lt"/>
            </a:endParaRPr>
          </a:p>
          <a:p>
            <a:pPr eaLnBrk="1" hangingPunct="1"/>
            <a:r>
              <a:rPr lang="hu-HU" altLang="hu-HU" sz="2800" dirty="0" smtClean="0">
                <a:latin typeface="+mn-lt"/>
              </a:rPr>
              <a:t>Bőrt megbetegítő </a:t>
            </a:r>
            <a:r>
              <a:rPr lang="hu-HU" altLang="hu-HU" sz="2800" dirty="0">
                <a:latin typeface="+mn-lt"/>
              </a:rPr>
              <a:t>genotípusok</a:t>
            </a:r>
          </a:p>
          <a:p>
            <a:pPr eaLnBrk="1" hangingPunct="1"/>
            <a:r>
              <a:rPr lang="hu-HU" altLang="hu-HU" sz="2800" dirty="0">
                <a:latin typeface="+mn-lt"/>
              </a:rPr>
              <a:t>	HPV1, 2, 3, 4, </a:t>
            </a:r>
            <a:r>
              <a:rPr lang="hu-HU" altLang="hu-HU" sz="2800" dirty="0" smtClean="0">
                <a:latin typeface="+mn-lt"/>
              </a:rPr>
              <a:t>10</a:t>
            </a:r>
            <a:r>
              <a:rPr lang="hu-HU" altLang="hu-HU" sz="28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440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25" y="266701"/>
            <a:ext cx="8686800" cy="841375"/>
          </a:xfrm>
        </p:spPr>
        <p:txBody>
          <a:bodyPr/>
          <a:lstStyle/>
          <a:p>
            <a:pPr eaLnBrk="1" hangingPunct="1"/>
            <a:r>
              <a:rPr lang="hu-HU" altLang="hu-HU" sz="3200" b="1" dirty="0" smtClean="0">
                <a:solidFill>
                  <a:srgbClr val="92D050"/>
                </a:solidFill>
              </a:rPr>
              <a:t>A </a:t>
            </a:r>
            <a:r>
              <a:rPr lang="hu-HU" altLang="hu-HU" sz="3200" b="1" dirty="0" err="1" smtClean="0">
                <a:solidFill>
                  <a:srgbClr val="92D050"/>
                </a:solidFill>
              </a:rPr>
              <a:t>papillómavírusok</a:t>
            </a:r>
            <a:r>
              <a:rPr lang="hu-HU" altLang="hu-HU" sz="3200" b="1" dirty="0" smtClean="0">
                <a:solidFill>
                  <a:srgbClr val="92D050"/>
                </a:solidFill>
              </a:rPr>
              <a:t> terjedése</a:t>
            </a:r>
            <a:endParaRPr lang="en-US" altLang="hu-HU" sz="3200" b="1" dirty="0">
              <a:solidFill>
                <a:srgbClr val="92D050"/>
              </a:solidFill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809751" y="1916113"/>
            <a:ext cx="777385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hu-HU" altLang="hu-HU" sz="2400" dirty="0" smtClean="0"/>
              <a:t> </a:t>
            </a:r>
            <a:r>
              <a:rPr lang="hu-HU" altLang="hu-HU" sz="2400" dirty="0" smtClean="0">
                <a:latin typeface="+mn-lt"/>
              </a:rPr>
              <a:t>Kontakt </a:t>
            </a:r>
            <a:r>
              <a:rPr lang="hu-HU" altLang="hu-HU" sz="2400" dirty="0">
                <a:latin typeface="+mn-lt"/>
              </a:rPr>
              <a:t>úton</a:t>
            </a:r>
          </a:p>
          <a:p>
            <a:pPr eaLnBrk="1" hangingPunct="1">
              <a:buFontTx/>
              <a:buChar char="-"/>
            </a:pPr>
            <a:endParaRPr lang="en-US" altLang="hu-HU" sz="2400" dirty="0">
              <a:latin typeface="+mn-lt"/>
            </a:endParaRPr>
          </a:p>
          <a:p>
            <a:pPr eaLnBrk="1" hangingPunct="1">
              <a:buFontTx/>
              <a:buChar char="-"/>
            </a:pPr>
            <a:r>
              <a:rPr lang="hu-HU" altLang="hu-HU" sz="2400" dirty="0" smtClean="0">
                <a:latin typeface="+mn-lt"/>
              </a:rPr>
              <a:t> Szexuális </a:t>
            </a:r>
            <a:r>
              <a:rPr lang="hu-HU" altLang="hu-HU" sz="2400" dirty="0">
                <a:latin typeface="+mn-lt"/>
              </a:rPr>
              <a:t>úton</a:t>
            </a:r>
          </a:p>
          <a:p>
            <a:pPr eaLnBrk="1" hangingPunct="1">
              <a:buFontTx/>
              <a:buChar char="-"/>
            </a:pPr>
            <a:endParaRPr lang="en-US" altLang="hu-HU" sz="2400" dirty="0">
              <a:latin typeface="+mn-lt"/>
            </a:endParaRPr>
          </a:p>
          <a:p>
            <a:pPr eaLnBrk="1" hangingPunct="1">
              <a:buFontTx/>
              <a:buChar char="-"/>
            </a:pPr>
            <a:r>
              <a:rPr lang="hu-HU" altLang="hu-HU" sz="2400" dirty="0" smtClean="0">
                <a:latin typeface="+mn-lt"/>
              </a:rPr>
              <a:t> </a:t>
            </a:r>
            <a:r>
              <a:rPr lang="hu-HU" altLang="hu-HU" sz="2400" dirty="0" err="1" smtClean="0">
                <a:latin typeface="+mn-lt"/>
              </a:rPr>
              <a:t>Autoinokuláció</a:t>
            </a:r>
            <a:endParaRPr lang="hu-HU" altLang="hu-HU" sz="2400" dirty="0">
              <a:latin typeface="+mn-lt"/>
            </a:endParaRPr>
          </a:p>
          <a:p>
            <a:pPr eaLnBrk="1" hangingPunct="1">
              <a:buFontTx/>
              <a:buChar char="-"/>
            </a:pPr>
            <a:endParaRPr lang="en-US" altLang="hu-HU" sz="2400" dirty="0">
              <a:latin typeface="+mn-lt"/>
            </a:endParaRPr>
          </a:p>
          <a:p>
            <a:pPr eaLnBrk="1" hangingPunct="1">
              <a:buFontTx/>
              <a:buChar char="-"/>
            </a:pPr>
            <a:r>
              <a:rPr lang="hu-HU" altLang="hu-HU" sz="2400" dirty="0">
                <a:latin typeface="+mn-lt"/>
              </a:rPr>
              <a:t> Szülés során a fertőzött anya átadhatja a vírust a magzatnak</a:t>
            </a:r>
          </a:p>
          <a:p>
            <a:pPr eaLnBrk="1" hangingPunct="1"/>
            <a:r>
              <a:rPr lang="hu-HU" altLang="hu-HU" sz="2400" dirty="0">
                <a:latin typeface="+mn-lt"/>
              </a:rPr>
              <a:t>(</a:t>
            </a:r>
            <a:r>
              <a:rPr lang="hu-HU" altLang="hu-HU" sz="2400" dirty="0" err="1">
                <a:latin typeface="+mn-lt"/>
              </a:rPr>
              <a:t>juvenilis</a:t>
            </a:r>
            <a:r>
              <a:rPr lang="hu-HU" altLang="hu-HU" sz="2400" dirty="0">
                <a:latin typeface="+mn-lt"/>
              </a:rPr>
              <a:t> </a:t>
            </a:r>
            <a:r>
              <a:rPr lang="hu-HU" altLang="hu-HU" sz="2400" dirty="0" err="1">
                <a:latin typeface="+mn-lt"/>
              </a:rPr>
              <a:t>gégepapilloma</a:t>
            </a:r>
            <a:r>
              <a:rPr lang="hu-HU" altLang="hu-HU" sz="2400" dirty="0">
                <a:latin typeface="+mn-lt"/>
              </a:rPr>
              <a:t>)</a:t>
            </a:r>
            <a:endParaRPr lang="en-US" altLang="hu-H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82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7899214" y="2657136"/>
            <a:ext cx="3475621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hu-HU" sz="1600" dirty="0" smtClean="0"/>
              <a:t>HPV2</a:t>
            </a:r>
            <a:r>
              <a:rPr lang="en-US" altLang="hu-HU" sz="1600" dirty="0"/>
              <a:t>, 4, </a:t>
            </a:r>
            <a:r>
              <a:rPr lang="en-US" altLang="hu-HU" sz="1600" dirty="0" smtClean="0"/>
              <a:t>27</a:t>
            </a:r>
            <a:r>
              <a:rPr lang="hu-HU" altLang="hu-HU" sz="1600" dirty="0" smtClean="0"/>
              <a:t> okozza</a:t>
            </a:r>
            <a:endParaRPr lang="en-US" altLang="hu-HU" sz="1600" dirty="0"/>
          </a:p>
          <a:p>
            <a:pPr eaLnBrk="1" hangingPunct="1"/>
            <a:endParaRPr lang="hu-HU" altLang="hu-HU" sz="1600" dirty="0" smtClean="0"/>
          </a:p>
          <a:p>
            <a:pPr eaLnBrk="1" hangingPunct="1"/>
            <a:r>
              <a:rPr lang="hu-HU" altLang="hu-HU" sz="1600" dirty="0" smtClean="0"/>
              <a:t>Gyermekeken </a:t>
            </a:r>
            <a:r>
              <a:rPr lang="hu-HU" altLang="hu-HU" sz="1600" dirty="0"/>
              <a:t>gyakoribb, kézhát, ujjak, térd, lábszár</a:t>
            </a:r>
          </a:p>
          <a:p>
            <a:pPr eaLnBrk="1" hangingPunct="1"/>
            <a:endParaRPr lang="hu-HU" altLang="hu-HU" sz="1600" dirty="0" smtClean="0"/>
          </a:p>
          <a:p>
            <a:pPr eaLnBrk="1" hangingPunct="1"/>
            <a:endParaRPr lang="hu-HU" altLang="hu-HU" sz="1600" dirty="0" smtClean="0"/>
          </a:p>
          <a:p>
            <a:pPr eaLnBrk="1" hangingPunct="1"/>
            <a:r>
              <a:rPr lang="hu-HU" altLang="hu-HU" sz="1600" dirty="0" smtClean="0"/>
              <a:t>Az </a:t>
            </a:r>
            <a:r>
              <a:rPr lang="hu-HU" altLang="hu-HU" sz="1600" dirty="0"/>
              <a:t>esetek 60%-ában két éven belül spontán gyógyul</a:t>
            </a:r>
            <a:endParaRPr lang="en-US" altLang="hu-HU" sz="1600" dirty="0"/>
          </a:p>
        </p:txBody>
      </p:sp>
      <p:sp>
        <p:nvSpPr>
          <p:cNvPr id="22535" name="Cím 6"/>
          <p:cNvSpPr>
            <a:spLocks noGrp="1"/>
          </p:cNvSpPr>
          <p:nvPr>
            <p:ph type="title"/>
          </p:nvPr>
        </p:nvSpPr>
        <p:spPr>
          <a:xfrm>
            <a:off x="1524000" y="293264"/>
            <a:ext cx="9144000" cy="1143000"/>
          </a:xfrm>
        </p:spPr>
        <p:txBody>
          <a:bodyPr/>
          <a:lstStyle/>
          <a:p>
            <a:r>
              <a:rPr lang="hu-HU" altLang="hu-HU" sz="3200" b="1" dirty="0" smtClean="0"/>
              <a:t>közönséges szemölcs (</a:t>
            </a:r>
            <a:r>
              <a:rPr lang="en-US" altLang="hu-HU" sz="3200" b="1" dirty="0" err="1" smtClean="0"/>
              <a:t>Verruca</a:t>
            </a:r>
            <a:r>
              <a:rPr lang="en-US" altLang="hu-HU" sz="3200" b="1" dirty="0" smtClean="0"/>
              <a:t> </a:t>
            </a:r>
            <a:r>
              <a:rPr lang="en-US" altLang="hu-HU" sz="3200" b="1" dirty="0" err="1" smtClean="0"/>
              <a:t>vulgaris</a:t>
            </a:r>
            <a:r>
              <a:rPr lang="hu-HU" altLang="hu-HU" sz="3200" b="1" dirty="0" smtClean="0"/>
              <a:t>)</a:t>
            </a:r>
            <a:endParaRPr lang="hu-HU" altLang="hu-HU" sz="3200" b="1" dirty="0"/>
          </a:p>
        </p:txBody>
      </p:sp>
      <p:pic>
        <p:nvPicPr>
          <p:cNvPr id="9218" name="Picture 2" descr="Képtalálat a következőre: „verruca vulgaris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6798" y="1673526"/>
            <a:ext cx="2824500" cy="1915064"/>
          </a:xfrm>
          <a:prstGeom prst="rect">
            <a:avLst/>
          </a:prstGeom>
          <a:noFill/>
        </p:spPr>
      </p:pic>
      <p:sp>
        <p:nvSpPr>
          <p:cNvPr id="9" name="Téglalap 8"/>
          <p:cNvSpPr/>
          <p:nvPr/>
        </p:nvSpPr>
        <p:spPr>
          <a:xfrm>
            <a:off x="1469366" y="3588915"/>
            <a:ext cx="34131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900" dirty="0" smtClean="0"/>
              <a:t>http://www.webmd.com/skin-problems-and-treatments/picture-of-verruca-vulgaris-warts</a:t>
            </a:r>
            <a:endParaRPr lang="hu-HU" sz="900" dirty="0"/>
          </a:p>
        </p:txBody>
      </p:sp>
      <p:pic>
        <p:nvPicPr>
          <p:cNvPr id="9220" name="Picture 4" descr="Képtalálat a következőre: „verruca vulgaris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4310" y="1639020"/>
            <a:ext cx="2910104" cy="1915819"/>
          </a:xfrm>
          <a:prstGeom prst="rect">
            <a:avLst/>
          </a:prstGeom>
          <a:noFill/>
        </p:spPr>
      </p:pic>
      <p:sp>
        <p:nvSpPr>
          <p:cNvPr id="11" name="Téglalap 10"/>
          <p:cNvSpPr/>
          <p:nvPr/>
        </p:nvSpPr>
        <p:spPr>
          <a:xfrm>
            <a:off x="4816415" y="3623420"/>
            <a:ext cx="3447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900" dirty="0" smtClean="0"/>
              <a:t>http://www.your-doctor.net/dermatology_atlas/english/catalog.php?id=469</a:t>
            </a:r>
            <a:endParaRPr lang="hu-HU" sz="900" dirty="0"/>
          </a:p>
        </p:txBody>
      </p:sp>
      <p:pic>
        <p:nvPicPr>
          <p:cNvPr id="9222" name="Picture 6" descr="Képtalálat a következőre: „verruca vulgaris”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8776" y="4169896"/>
            <a:ext cx="3139714" cy="2043669"/>
          </a:xfrm>
          <a:prstGeom prst="rect">
            <a:avLst/>
          </a:prstGeom>
          <a:noFill/>
        </p:spPr>
      </p:pic>
      <p:sp>
        <p:nvSpPr>
          <p:cNvPr id="13" name="Téglalap 12"/>
          <p:cNvSpPr/>
          <p:nvPr/>
        </p:nvSpPr>
        <p:spPr>
          <a:xfrm>
            <a:off x="3001807" y="6246327"/>
            <a:ext cx="290656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900" dirty="0" smtClean="0"/>
              <a:t>http://www.dermis.net/dermisroot/en/14028/image.htm</a:t>
            </a:r>
            <a:endParaRPr lang="hu-HU" sz="900" dirty="0"/>
          </a:p>
        </p:txBody>
      </p:sp>
    </p:spTree>
    <p:extLst>
      <p:ext uri="{BB962C8B-B14F-4D97-AF65-F5344CB8AC3E}">
        <p14:creationId xmlns:p14="http://schemas.microsoft.com/office/powerpoint/2010/main" val="211716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war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42" y="2387775"/>
            <a:ext cx="2398955" cy="184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62993" y="4790028"/>
            <a:ext cx="29565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600" dirty="0" smtClean="0"/>
              <a:t>Talpi szemölcs</a:t>
            </a:r>
          </a:p>
          <a:p>
            <a:pPr eaLnBrk="1" hangingPunct="1"/>
            <a:r>
              <a:rPr lang="hu-HU" altLang="hu-HU" sz="1600" dirty="0" smtClean="0"/>
              <a:t>HPV1,4</a:t>
            </a:r>
            <a:endParaRPr lang="hu-HU" altLang="hu-HU" sz="1600" dirty="0"/>
          </a:p>
          <a:p>
            <a:pPr eaLnBrk="1" hangingPunct="1"/>
            <a:r>
              <a:rPr lang="hu-HU" altLang="hu-HU" sz="1600" dirty="0" smtClean="0"/>
              <a:t>Főleg férfiakban fordul elő</a:t>
            </a:r>
            <a:endParaRPr lang="hu-HU" altLang="hu-HU" sz="1600" dirty="0"/>
          </a:p>
        </p:txBody>
      </p:sp>
      <p:pic>
        <p:nvPicPr>
          <p:cNvPr id="8" name="Picture 1026" descr="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519" y="2450453"/>
            <a:ext cx="2845888" cy="1897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3982924" y="4608882"/>
            <a:ext cx="38675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altLang="hu-HU" dirty="0" smtClean="0"/>
              <a:t>Futó szemölcs</a:t>
            </a:r>
          </a:p>
          <a:p>
            <a:r>
              <a:rPr lang="hu-HU" altLang="hu-HU" dirty="0" smtClean="0"/>
              <a:t>HPV-3,10</a:t>
            </a:r>
            <a:endParaRPr lang="hu-HU" altLang="hu-HU" dirty="0"/>
          </a:p>
          <a:p>
            <a:r>
              <a:rPr lang="hu-HU" altLang="hu-HU" dirty="0"/>
              <a:t>Gyermekeken, serdülőkön, fiatal nőkön gyakori</a:t>
            </a:r>
          </a:p>
        </p:txBody>
      </p:sp>
      <p:pic>
        <p:nvPicPr>
          <p:cNvPr id="9218" name="Picture 2" descr="Képtalálat a következőre: „filiform wart armpit”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56564" y="836762"/>
            <a:ext cx="2131919" cy="1411678"/>
          </a:xfrm>
          <a:prstGeom prst="rect">
            <a:avLst/>
          </a:prstGeom>
          <a:noFill/>
        </p:spPr>
      </p:pic>
      <p:sp>
        <p:nvSpPr>
          <p:cNvPr id="10" name="Cím 9"/>
          <p:cNvSpPr>
            <a:spLocks noGrp="1"/>
          </p:cNvSpPr>
          <p:nvPr>
            <p:ph type="title"/>
          </p:nvPr>
        </p:nvSpPr>
        <p:spPr>
          <a:xfrm>
            <a:off x="1472242" y="465826"/>
            <a:ext cx="9144000" cy="1143000"/>
          </a:xfrm>
        </p:spPr>
        <p:txBody>
          <a:bodyPr/>
          <a:lstStyle/>
          <a:p>
            <a:r>
              <a:rPr lang="hu-HU" dirty="0" smtClean="0"/>
              <a:t>Szemölcsök Típusai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9031856" y="5141343"/>
            <a:ext cx="28467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Filiform</a:t>
            </a:r>
            <a:r>
              <a:rPr lang="hu-HU" dirty="0" smtClean="0"/>
              <a:t> szemölcs</a:t>
            </a:r>
          </a:p>
          <a:p>
            <a:r>
              <a:rPr lang="hu-HU" dirty="0" smtClean="0"/>
              <a:t>Könnyen átvihető: gyantázás, törölköző stb.</a:t>
            </a:r>
            <a:endParaRPr lang="hu-HU" dirty="0"/>
          </a:p>
        </p:txBody>
      </p:sp>
      <p:sp>
        <p:nvSpPr>
          <p:cNvPr id="12" name="Téglalap 11"/>
          <p:cNvSpPr/>
          <p:nvPr/>
        </p:nvSpPr>
        <p:spPr>
          <a:xfrm>
            <a:off x="777453" y="4339889"/>
            <a:ext cx="244169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900" dirty="0" smtClean="0"/>
              <a:t>http://www.aafp.org/afp/2005/0815/p647.html</a:t>
            </a:r>
            <a:endParaRPr lang="hu-HU" sz="900" dirty="0"/>
          </a:p>
        </p:txBody>
      </p:sp>
      <p:sp>
        <p:nvSpPr>
          <p:cNvPr id="13" name="Téglalap 12"/>
          <p:cNvSpPr/>
          <p:nvPr/>
        </p:nvSpPr>
        <p:spPr>
          <a:xfrm>
            <a:off x="4445766" y="4443406"/>
            <a:ext cx="283282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900" dirty="0" smtClean="0"/>
              <a:t>http://www.fujita-hu.ac.jp/~tsutsumi/case/case180.htm</a:t>
            </a:r>
            <a:endParaRPr lang="hu-HU" sz="900" dirty="0"/>
          </a:p>
        </p:txBody>
      </p:sp>
      <p:sp>
        <p:nvSpPr>
          <p:cNvPr id="14" name="Téglalap 13"/>
          <p:cNvSpPr/>
          <p:nvPr/>
        </p:nvSpPr>
        <p:spPr>
          <a:xfrm>
            <a:off x="8090661" y="2329934"/>
            <a:ext cx="268535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900" dirty="0" smtClean="0"/>
              <a:t>http://www.drbhupensaikia.com/know-about-warts/</a:t>
            </a:r>
            <a:endParaRPr lang="hu-HU" sz="900" dirty="0"/>
          </a:p>
        </p:txBody>
      </p:sp>
      <p:pic>
        <p:nvPicPr>
          <p:cNvPr id="8194" name="Picture 2" descr="filiform war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29733" y="845388"/>
            <a:ext cx="1891175" cy="1311215"/>
          </a:xfrm>
          <a:prstGeom prst="rect">
            <a:avLst/>
          </a:prstGeom>
          <a:noFill/>
        </p:spPr>
      </p:pic>
      <p:pic>
        <p:nvPicPr>
          <p:cNvPr id="8196" name="Picture 4" descr="Képtalálat a következőre: „epilation wax armpit”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446224" y="2889848"/>
            <a:ext cx="1272397" cy="1908595"/>
          </a:xfrm>
          <a:prstGeom prst="rect">
            <a:avLst/>
          </a:prstGeom>
          <a:noFill/>
        </p:spPr>
      </p:pic>
      <p:sp>
        <p:nvSpPr>
          <p:cNvPr id="16" name="Téglalap 15"/>
          <p:cNvSpPr/>
          <p:nvPr/>
        </p:nvSpPr>
        <p:spPr>
          <a:xfrm>
            <a:off x="8241102" y="4805239"/>
            <a:ext cx="32320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900" dirty="0" smtClean="0"/>
              <a:t>http://health.howstuffworks.com/skin-care/underarm-care/tips/waxing-safe-for-underarm-skin.htm</a:t>
            </a:r>
            <a:endParaRPr lang="hu-HU" sz="900" dirty="0"/>
          </a:p>
        </p:txBody>
      </p:sp>
    </p:spTree>
    <p:extLst>
      <p:ext uri="{BB962C8B-B14F-4D97-AF65-F5344CB8AC3E}">
        <p14:creationId xmlns:p14="http://schemas.microsoft.com/office/powerpoint/2010/main" val="231234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4166410" y="4609831"/>
            <a:ext cx="457214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dirty="0" smtClean="0">
                <a:latin typeface="+mn-lt"/>
              </a:rPr>
              <a:t>A </a:t>
            </a:r>
            <a:r>
              <a:rPr lang="hu-HU" altLang="hu-HU" dirty="0">
                <a:latin typeface="+mn-lt"/>
              </a:rPr>
              <a:t>nagy kockázati csoportba </a:t>
            </a:r>
            <a:r>
              <a:rPr lang="hu-HU" altLang="hu-HU" dirty="0" smtClean="0">
                <a:latin typeface="+mn-lt"/>
              </a:rPr>
              <a:t>tartozó </a:t>
            </a:r>
            <a:r>
              <a:rPr lang="hu-HU" altLang="hu-HU" dirty="0" err="1" smtClean="0">
                <a:latin typeface="+mn-lt"/>
              </a:rPr>
              <a:t>HPV-k</a:t>
            </a:r>
            <a:r>
              <a:rPr lang="hu-HU" altLang="hu-HU" dirty="0" smtClean="0">
                <a:latin typeface="+mn-lt"/>
              </a:rPr>
              <a:t> okozzák</a:t>
            </a:r>
            <a:endParaRPr lang="en-US" altLang="hu-HU" dirty="0">
              <a:latin typeface="+mn-lt"/>
            </a:endParaRPr>
          </a:p>
          <a:p>
            <a:pPr eaLnBrk="1" hangingPunct="1"/>
            <a:r>
              <a:rPr lang="en-US" altLang="hu-HU" dirty="0">
                <a:latin typeface="+mn-lt"/>
              </a:rPr>
              <a:t>	</a:t>
            </a:r>
            <a:r>
              <a:rPr lang="hu-HU" altLang="hu-HU" dirty="0">
                <a:latin typeface="+mn-lt"/>
              </a:rPr>
              <a:t>kezdeti </a:t>
            </a:r>
            <a:r>
              <a:rPr lang="hu-HU" altLang="hu-HU" dirty="0" smtClean="0">
                <a:latin typeface="+mn-lt"/>
              </a:rPr>
              <a:t>elváltozás: </a:t>
            </a:r>
            <a:r>
              <a:rPr lang="hu-HU" altLang="hu-HU" dirty="0" err="1">
                <a:latin typeface="+mn-lt"/>
              </a:rPr>
              <a:t>dysplasia</a:t>
            </a:r>
            <a:endParaRPr lang="en-US" altLang="hu-HU" dirty="0">
              <a:latin typeface="+mn-lt"/>
            </a:endParaRPr>
          </a:p>
          <a:p>
            <a:pPr eaLnBrk="1" hangingPunct="1"/>
            <a:r>
              <a:rPr lang="en-US" altLang="hu-HU" dirty="0">
                <a:latin typeface="+mn-lt"/>
              </a:rPr>
              <a:t>	</a:t>
            </a:r>
            <a:r>
              <a:rPr lang="hu-HU" altLang="hu-HU" dirty="0">
                <a:latin typeface="+mn-lt"/>
              </a:rPr>
              <a:t>CIN1,2,3, </a:t>
            </a:r>
            <a:r>
              <a:rPr lang="hu-HU" altLang="hu-HU" dirty="0" err="1">
                <a:latin typeface="+mn-lt"/>
              </a:rPr>
              <a:t>carcinoma</a:t>
            </a:r>
            <a:r>
              <a:rPr lang="hu-HU" altLang="hu-HU" dirty="0">
                <a:latin typeface="+mn-lt"/>
              </a:rPr>
              <a:t> </a:t>
            </a:r>
            <a:r>
              <a:rPr lang="hu-HU" altLang="hu-HU" i="1" dirty="0" err="1">
                <a:latin typeface="+mn-lt"/>
              </a:rPr>
              <a:t>in</a:t>
            </a:r>
            <a:r>
              <a:rPr lang="hu-HU" altLang="hu-HU" i="1" dirty="0">
                <a:latin typeface="+mn-lt"/>
              </a:rPr>
              <a:t> situ</a:t>
            </a:r>
            <a:endParaRPr lang="en-US" altLang="hu-HU" i="1" dirty="0">
              <a:latin typeface="+mn-lt"/>
            </a:endParaRPr>
          </a:p>
          <a:p>
            <a:pPr eaLnBrk="1" hangingPunct="1"/>
            <a:r>
              <a:rPr lang="en-US" altLang="hu-HU" dirty="0">
                <a:latin typeface="+mn-lt"/>
              </a:rPr>
              <a:t>	</a:t>
            </a:r>
            <a:r>
              <a:rPr lang="hu-HU" altLang="hu-HU" dirty="0">
                <a:latin typeface="+mn-lt"/>
              </a:rPr>
              <a:t>rákszűrés, </a:t>
            </a:r>
            <a:r>
              <a:rPr lang="hu-HU" altLang="hu-HU" dirty="0" err="1">
                <a:latin typeface="+mn-lt"/>
              </a:rPr>
              <a:t>Papanicolau</a:t>
            </a:r>
            <a:r>
              <a:rPr lang="hu-HU" altLang="hu-HU" dirty="0">
                <a:latin typeface="+mn-lt"/>
              </a:rPr>
              <a:t> festés</a:t>
            </a:r>
            <a:endParaRPr lang="en-US" altLang="hu-HU" dirty="0">
              <a:latin typeface="+mn-lt"/>
            </a:endParaRPr>
          </a:p>
          <a:p>
            <a:pPr eaLnBrk="1" hangingPunct="1"/>
            <a:r>
              <a:rPr lang="hu-HU" altLang="hu-HU" dirty="0"/>
              <a:t>	</a:t>
            </a:r>
          </a:p>
          <a:p>
            <a:pPr eaLnBrk="1" hangingPunct="1"/>
            <a:endParaRPr lang="hu-HU" altLang="hu-HU" dirty="0"/>
          </a:p>
        </p:txBody>
      </p:sp>
      <p:pic>
        <p:nvPicPr>
          <p:cNvPr id="33796" name="Picture 4" descr="[CervicalCancerEducational.jpg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076" y="1835810"/>
            <a:ext cx="2722562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3200" b="1" dirty="0" smtClean="0"/>
              <a:t>Genitális szemölcs, </a:t>
            </a:r>
            <a:r>
              <a:rPr lang="en-US" altLang="hu-HU" sz="3200" b="1" dirty="0" smtClean="0"/>
              <a:t>Cervical</a:t>
            </a:r>
            <a:r>
              <a:rPr lang="hu-HU" altLang="hu-HU" sz="3200" b="1" dirty="0"/>
              <a:t>is</a:t>
            </a:r>
            <a:r>
              <a:rPr lang="en-US" altLang="hu-HU" sz="3200" b="1" dirty="0"/>
              <a:t> dysplasia, (CIN1,2,3) ca</a:t>
            </a:r>
            <a:r>
              <a:rPr lang="hu-HU" altLang="hu-HU" sz="3200" b="1" dirty="0" err="1"/>
              <a:t>rcinoma</a:t>
            </a:r>
            <a:endParaRPr lang="hu-HU" altLang="hu-HU" sz="3200" dirty="0"/>
          </a:p>
        </p:txBody>
      </p:sp>
      <p:pic>
        <p:nvPicPr>
          <p:cNvPr id="4098" name="Picture 2" descr="http://3.bp.blogspot.com/-FoEE4YVfmHg/UTYSoht_ClI/AAAAAAAAABo/4iQBNVgEQmk/s1600/HPV-Genital-War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835" y="1914751"/>
            <a:ext cx="2857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1104180" y="4951563"/>
            <a:ext cx="27863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Az egyik leggyakrabban szexuális után átvihető vírusos fertőzés (HPV6, 11)</a:t>
            </a:r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1500759" y="4546922"/>
            <a:ext cx="162576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900" dirty="0" smtClean="0"/>
              <a:t>http://www.wartremover.net/</a:t>
            </a:r>
            <a:endParaRPr lang="hu-HU" sz="900" dirty="0"/>
          </a:p>
        </p:txBody>
      </p:sp>
      <p:sp>
        <p:nvSpPr>
          <p:cNvPr id="8" name="Téglalap 7"/>
          <p:cNvSpPr/>
          <p:nvPr/>
        </p:nvSpPr>
        <p:spPr>
          <a:xfrm>
            <a:off x="4109049" y="4434304"/>
            <a:ext cx="3810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900" dirty="0" smtClean="0"/>
              <a:t>http://www.keyword-suggestions.com/YWJub3JtYWwgcGFwIHNtZWFy/</a:t>
            </a:r>
            <a:endParaRPr lang="hu-HU" sz="900" dirty="0"/>
          </a:p>
        </p:txBody>
      </p:sp>
      <p:sp>
        <p:nvSpPr>
          <p:cNvPr id="9" name="Téglalap 8"/>
          <p:cNvSpPr/>
          <p:nvPr/>
        </p:nvSpPr>
        <p:spPr>
          <a:xfrm>
            <a:off x="9587699" y="4676319"/>
            <a:ext cx="21528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Magyarországon éves szinten 400 nő hal meg </a:t>
            </a:r>
            <a:r>
              <a:rPr lang="hu-HU" dirty="0" err="1" smtClean="0"/>
              <a:t>méhnyakrákban</a:t>
            </a:r>
            <a:r>
              <a:rPr lang="hu-HU" dirty="0" smtClean="0"/>
              <a:t>!</a:t>
            </a:r>
            <a:endParaRPr lang="hu-H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16613" y="1682151"/>
            <a:ext cx="3287427" cy="257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037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ealth Fitness 16x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E382D75-6DC6-4908-8B05-64D061C4B1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Egészség és edzettség – bemutató</Template>
  <TotalTime>0</TotalTime>
  <Words>928</Words>
  <Application>Microsoft Office PowerPoint</Application>
  <PresentationFormat>Szélesvásznú</PresentationFormat>
  <Paragraphs>194</Paragraphs>
  <Slides>20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</vt:lpstr>
      <vt:lpstr>Wingdings 2</vt:lpstr>
      <vt:lpstr>Health Fitness 16x9</vt:lpstr>
      <vt:lpstr>Küzdelem a vírusok ellen - Vírus ellenes vakcinák</vt:lpstr>
      <vt:lpstr>Aktív immunizálás </vt:lpstr>
      <vt:lpstr>Oltóanyagok csoportosítása</vt:lpstr>
      <vt:lpstr>Papillomavírusok</vt:lpstr>
      <vt:lpstr>Osztályozás</vt:lpstr>
      <vt:lpstr>A papillómavírusok terjedése</vt:lpstr>
      <vt:lpstr>közönséges szemölcs (Verruca vulgaris)</vt:lpstr>
      <vt:lpstr>Szemölcsök Típusai</vt:lpstr>
      <vt:lpstr>Genitális szemölcs, Cervicalis dysplasia, (CIN1,2,3) carcinoma</vt:lpstr>
      <vt:lpstr>HPV vakcina előállítása</vt:lpstr>
      <vt:lpstr>Humán papillomavírus vakcinák</vt:lpstr>
      <vt:lpstr>A Hepatitis B és az általa okozott megbetegedések</vt:lpstr>
      <vt:lpstr>A HBV epidemiológiája</vt:lpstr>
      <vt:lpstr>Aktív immunizálás: vakcinálás</vt:lpstr>
      <vt:lpstr>Passzív immunizálás</vt:lpstr>
      <vt:lpstr>Varicella-zoster vírus  </vt:lpstr>
      <vt:lpstr>A VZV által okozott betegségek I.</vt:lpstr>
      <vt:lpstr>A VZV által okozott betegségek </vt:lpstr>
      <vt:lpstr>A VZV fertőzés megelőzése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2017-02-03T11:49:25Z</dcterms:created>
  <dcterms:modified xsi:type="dcterms:W3CDTF">2019-09-27T11:54:20Z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TC029223919991</vt:lpwstr>
  </property>
</Properties>
</file>