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2" r:id="rId3"/>
    <p:sldId id="322" r:id="rId4"/>
    <p:sldId id="323" r:id="rId5"/>
    <p:sldId id="324" r:id="rId6"/>
    <p:sldId id="312" r:id="rId7"/>
    <p:sldId id="284" r:id="rId8"/>
    <p:sldId id="289" r:id="rId9"/>
    <p:sldId id="292" r:id="rId10"/>
    <p:sldId id="299" r:id="rId11"/>
    <p:sldId id="311" r:id="rId12"/>
    <p:sldId id="310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09" autoAdjust="0"/>
    <p:restoredTop sz="90651" autoAdjust="0"/>
  </p:normalViewPr>
  <p:slideViewPr>
    <p:cSldViewPr snapToGrid="0">
      <p:cViewPr varScale="1">
        <p:scale>
          <a:sx n="101" d="100"/>
          <a:sy n="101" d="100"/>
        </p:scale>
        <p:origin x="14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</dgm:pt>
    <dgm:pt modelId="{D0115B0F-FDFB-494B-AC0A-E04A5EC234DA}">
      <dgm:prSet phldrT="[Text]" custT="1"/>
      <dgm:spPr/>
      <dgm:t>
        <a:bodyPr/>
        <a:lstStyle/>
        <a:p>
          <a:pPr algn="ctr" defTabSz="914400">
            <a:buNone/>
          </a:pPr>
          <a:r>
            <a:rPr lang="hu-HU" sz="2400" b="0" i="0" noProof="0" dirty="0" smtClean="0">
              <a:latin typeface="Tw Cen MT" pitchFamily="34" charset="-18"/>
              <a:ea typeface="+mn-ea"/>
              <a:cs typeface="+mn-cs"/>
            </a:rPr>
            <a:t>Ár</a:t>
          </a:r>
          <a:endParaRPr lang="hu-HU" sz="2400" b="0" i="0" noProof="0" dirty="0">
            <a:latin typeface="Tw Cen MT" pitchFamily="34" charset="-18"/>
            <a:ea typeface="+mn-ea"/>
            <a:cs typeface="+mn-cs"/>
          </a:endParaRPr>
        </a:p>
      </dgm: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pPr algn="ctr"/>
          <a:endParaRPr lang="hu-HU" noProof="0" dirty="0"/>
        </a:p>
      </dgm:t>
    </dgm:pt>
    <dgm:pt modelId="{B294A45F-A097-47D5-8F55-FC668EB3C982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1" i="0" noProof="0" dirty="0" smtClean="0">
              <a:latin typeface="Tw Cen MT" pitchFamily="34" charset="-18"/>
              <a:ea typeface="+mn-ea"/>
              <a:cs typeface="+mn-cs"/>
            </a:rPr>
            <a:t>Oltási reakciók (kötelező védőoltások)</a:t>
          </a:r>
          <a:endParaRPr lang="hu-HU" sz="1400" b="1" i="0" noProof="0" dirty="0">
            <a:latin typeface="Tw Cen MT" pitchFamily="34" charset="-18"/>
            <a:ea typeface="+mn-ea"/>
            <a:cs typeface="+mn-cs"/>
          </a:endParaRPr>
        </a:p>
      </dgm: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pPr algn="ctr"/>
          <a:endParaRPr lang="hu-HU" noProof="0" dirty="0"/>
        </a:p>
      </dgm:t>
    </dgm:pt>
    <dgm:pt modelId="{A72F579A-815F-4730-AEB0-052A4E2EADB2}">
      <dgm:prSet phldrT="[Text]" custT="1"/>
      <dgm:spPr/>
      <dgm:t>
        <a:bodyPr/>
        <a:lstStyle/>
        <a:p>
          <a:pPr algn="ctr" defTabSz="914400">
            <a:buNone/>
          </a:pPr>
          <a:r>
            <a:rPr lang="hu-HU" sz="1400" b="1" i="0" noProof="0" dirty="0" smtClean="0">
              <a:latin typeface="Tw Cen MT" pitchFamily="34" charset="-18"/>
              <a:ea typeface="+mn-ea"/>
              <a:cs typeface="+mn-cs"/>
            </a:rPr>
            <a:t>Csecsemők (éretlen </a:t>
          </a:r>
          <a:r>
            <a:rPr lang="hu-HU" sz="1400" b="1" i="0" noProof="0" dirty="0" err="1" smtClean="0">
              <a:latin typeface="Tw Cen MT" pitchFamily="34" charset="-18"/>
              <a:ea typeface="+mn-ea"/>
              <a:cs typeface="+mn-cs"/>
            </a:rPr>
            <a:t>immunr</a:t>
          </a:r>
          <a:r>
            <a:rPr lang="hu-HU" sz="1400" b="1" i="0" noProof="0" dirty="0" smtClean="0">
              <a:latin typeface="Tw Cen MT" pitchFamily="34" charset="-18"/>
              <a:ea typeface="+mn-ea"/>
              <a:cs typeface="+mn-cs"/>
            </a:rPr>
            <a:t>.: rizikó)</a:t>
          </a:r>
          <a:endParaRPr lang="hu-HU" sz="1400" b="1" i="0" noProof="0" dirty="0">
            <a:latin typeface="Tw Cen MT" pitchFamily="34" charset="-18"/>
            <a:ea typeface="+mn-ea"/>
            <a:cs typeface="+mn-cs"/>
          </a:endParaRPr>
        </a:p>
      </dgm: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pPr algn="ctr"/>
          <a:endParaRPr lang="hu-HU" noProof="0" dirty="0"/>
        </a:p>
      </dgm: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 custLinFactY="15811" custLinFactNeighborX="-929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/>
        <a:lstStyle/>
        <a:p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 custScaleX="147307" custScaleY="140668" custLinFactNeighborX="-19659" custLinFactNeighborY="29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/>
        <a:lstStyle/>
        <a:p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/>
        <a:lstStyle/>
        <a:p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 custAng="1414731" custScaleX="113655" custScaleY="107734" custLinFactNeighborX="37680" custLinFactNeighborY="-62117"/>
      <dgm:spPr/>
      <dgm:t>
        <a:bodyPr/>
        <a:lstStyle/>
        <a:p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/>
        <a:lstStyle/>
        <a:p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/>
        <a:lstStyle/>
        <a:p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 custScaleX="67249" custScaleY="74503" custLinFactNeighborX="-4468" custLinFactNeighborY="-28093"/>
      <dgm:spPr/>
      <dgm:t>
        <a:bodyPr/>
        <a:lstStyle/>
        <a:p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 custAng="994282" custLinFactNeighborX="37666" custLinFactNeighborY="-55484"/>
      <dgm:spPr/>
      <dgm:t>
        <a:bodyPr/>
        <a:lstStyle/>
        <a:p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 custAng="1250708" custScaleX="98172" custScaleY="116518" custLinFactNeighborX="26230" custLinFactNeighborY="21649"/>
      <dgm:spPr/>
      <dgm:t>
        <a:bodyPr/>
        <a:lstStyle/>
        <a:p>
          <a:endParaRPr lang="en-US"/>
        </a:p>
      </dgm:t>
    </dgm:pt>
  </dgm:ptLst>
  <dgm:cxnLst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1449475" y="4259343"/>
          <a:ext cx="1998582" cy="1998582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noProof="0" dirty="0" smtClean="0">
              <a:latin typeface="Tw Cen MT" pitchFamily="34" charset="-18"/>
              <a:ea typeface="+mn-ea"/>
              <a:cs typeface="+mn-cs"/>
            </a:rPr>
            <a:t>Ár</a:t>
          </a:r>
          <a:endParaRPr lang="hu-HU" sz="2400" b="0" i="0" kern="1200" noProof="0" dirty="0">
            <a:latin typeface="Tw Cen MT" pitchFamily="34" charset="-18"/>
            <a:ea typeface="+mn-ea"/>
            <a:cs typeface="+mn-cs"/>
          </a:endParaRPr>
        </a:p>
      </dsp:txBody>
      <dsp:txXfrm>
        <a:off x="1851279" y="4727501"/>
        <a:ext cx="1194974" cy="1027313"/>
      </dsp:txXfrm>
    </dsp:sp>
    <dsp:sp modelId="{1CA3202A-9CD1-47F7-9D42-23E46A72BBFC}">
      <dsp:nvSpPr>
        <dsp:cNvPr id="0" name=""/>
        <dsp:cNvSpPr/>
      </dsp:nvSpPr>
      <dsp:spPr>
        <a:xfrm>
          <a:off x="0" y="2255912"/>
          <a:ext cx="2141129" cy="2044630"/>
        </a:xfrm>
        <a:prstGeom prst="gear6">
          <a:avLst/>
        </a:prstGeom>
        <a:solidFill>
          <a:schemeClr val="accent1">
            <a:shade val="80000"/>
            <a:hueOff val="213834"/>
            <a:satOff val="-21230"/>
            <a:lumOff val="171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kern="1200" noProof="0" dirty="0" smtClean="0">
              <a:latin typeface="Tw Cen MT" pitchFamily="34" charset="-18"/>
              <a:ea typeface="+mn-ea"/>
              <a:cs typeface="+mn-cs"/>
            </a:rPr>
            <a:t>Oltási reakciók (kötelező védőoltások)</a:t>
          </a:r>
          <a:endParaRPr lang="hu-HU" sz="1400" b="1" i="0" kern="1200" noProof="0" dirty="0">
            <a:latin typeface="Tw Cen MT" pitchFamily="34" charset="-18"/>
            <a:ea typeface="+mn-ea"/>
            <a:cs typeface="+mn-cs"/>
          </a:endParaRPr>
        </a:p>
      </dsp:txBody>
      <dsp:txXfrm>
        <a:off x="528769" y="2773765"/>
        <a:ext cx="1083591" cy="1008924"/>
      </dsp:txXfrm>
    </dsp:sp>
    <dsp:sp modelId="{11E70583-C9D9-4A1B-9215-04DC48DCBD8D}">
      <dsp:nvSpPr>
        <dsp:cNvPr id="0" name=""/>
        <dsp:cNvSpPr/>
      </dsp:nvSpPr>
      <dsp:spPr>
        <a:xfrm rot="514731">
          <a:off x="1831064" y="505889"/>
          <a:ext cx="1649479" cy="1503426"/>
        </a:xfrm>
        <a:prstGeom prst="gear6">
          <a:avLst/>
        </a:prstGeom>
        <a:solidFill>
          <a:schemeClr val="accent1">
            <a:shade val="80000"/>
            <a:hueOff val="427667"/>
            <a:satOff val="-42460"/>
            <a:lumOff val="34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i="0" kern="1200" noProof="0" dirty="0" smtClean="0">
              <a:latin typeface="Tw Cen MT" pitchFamily="34" charset="-18"/>
              <a:ea typeface="+mn-ea"/>
              <a:cs typeface="+mn-cs"/>
            </a:rPr>
            <a:t>Csecsemők (éretlen </a:t>
          </a:r>
          <a:r>
            <a:rPr lang="hu-HU" sz="1400" b="1" i="0" kern="1200" noProof="0" dirty="0" err="1" smtClean="0">
              <a:latin typeface="Tw Cen MT" pitchFamily="34" charset="-18"/>
              <a:ea typeface="+mn-ea"/>
              <a:cs typeface="+mn-cs"/>
            </a:rPr>
            <a:t>immunr</a:t>
          </a:r>
          <a:r>
            <a:rPr lang="hu-HU" sz="1400" b="1" i="0" kern="1200" noProof="0" dirty="0" smtClean="0">
              <a:latin typeface="Tw Cen MT" pitchFamily="34" charset="-18"/>
              <a:ea typeface="+mn-ea"/>
              <a:cs typeface="+mn-cs"/>
            </a:rPr>
            <a:t>.: rizikó)</a:t>
          </a:r>
          <a:endParaRPr lang="hu-HU" sz="1400" b="1" i="0" kern="1200" noProof="0" dirty="0">
            <a:latin typeface="Tw Cen MT" pitchFamily="34" charset="-18"/>
            <a:ea typeface="+mn-ea"/>
            <a:cs typeface="+mn-cs"/>
          </a:endParaRPr>
        </a:p>
      </dsp:txBody>
      <dsp:txXfrm rot="900000">
        <a:off x="2201506" y="826972"/>
        <a:ext cx="908595" cy="861261"/>
      </dsp:txXfrm>
    </dsp:sp>
    <dsp:sp modelId="{1E72715E-7366-4E78-A512-24F37F5D23DC}">
      <dsp:nvSpPr>
        <dsp:cNvPr id="0" name=""/>
        <dsp:cNvSpPr/>
      </dsp:nvSpPr>
      <dsp:spPr>
        <a:xfrm>
          <a:off x="1780087" y="2290303"/>
          <a:ext cx="1720354" cy="1905925"/>
        </a:xfrm>
        <a:prstGeom prst="circularArrow">
          <a:avLst>
            <a:gd name="adj1" fmla="val 4688"/>
            <a:gd name="adj2" fmla="val 299029"/>
            <a:gd name="adj3" fmla="val 2501266"/>
            <a:gd name="adj4" fmla="val 15893755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 rot="994282">
          <a:off x="915068" y="1158132"/>
          <a:ext cx="1858682" cy="18586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13888"/>
            <a:satOff val="-20957"/>
            <a:lumOff val="161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 rot="1250708">
          <a:off x="1501063" y="1464632"/>
          <a:ext cx="1967399" cy="23350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427776"/>
            <a:satOff val="-41914"/>
            <a:lumOff val="32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dirty="0" smtClean="0"/>
              <a:t>A szisztémás </a:t>
            </a:r>
            <a:r>
              <a:rPr lang="en-US" i="1" dirty="0" smtClean="0"/>
              <a:t>H. </a:t>
            </a:r>
            <a:r>
              <a:rPr lang="en-US" i="1" dirty="0" err="1" smtClean="0"/>
              <a:t>influenzae</a:t>
            </a:r>
            <a:r>
              <a:rPr lang="en-US" dirty="0" smtClean="0"/>
              <a:t> </a:t>
            </a:r>
            <a:r>
              <a:rPr lang="hu-HU" dirty="0" smtClean="0"/>
              <a:t>fertőzések azonnali antibiotikum terápiát igényelnek, mivel a mortalitási ráta kezeletlen </a:t>
            </a:r>
            <a:r>
              <a:rPr lang="hu-HU" dirty="0" err="1" smtClean="0"/>
              <a:t>meningitisek</a:t>
            </a:r>
            <a:r>
              <a:rPr lang="hu-HU" dirty="0" smtClean="0"/>
              <a:t> vagy </a:t>
            </a:r>
            <a:r>
              <a:rPr lang="hu-HU" dirty="0" err="1" smtClean="0"/>
              <a:t>epiglottitisek</a:t>
            </a:r>
            <a:r>
              <a:rPr lang="hu-HU" dirty="0" smtClean="0"/>
              <a:t> esetében megközelíti a </a:t>
            </a:r>
            <a:r>
              <a:rPr lang="en-US" dirty="0" smtClean="0"/>
              <a:t>100%</a:t>
            </a:r>
            <a:r>
              <a:rPr lang="hu-HU" dirty="0" smtClean="0"/>
              <a:t>-</a:t>
            </a:r>
            <a:r>
              <a:rPr lang="hu-HU" dirty="0" err="1" smtClean="0"/>
              <a:t>ot</a:t>
            </a:r>
            <a:endParaRPr lang="en-US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dirty="0" smtClean="0"/>
              <a:t>A súlyos fertőzések széles spektrumú </a:t>
            </a:r>
            <a:r>
              <a:rPr lang="en-US" dirty="0" smtClean="0"/>
              <a:t>cephalosporin</a:t>
            </a:r>
            <a:r>
              <a:rPr lang="hu-HU" dirty="0" err="1" smtClean="0"/>
              <a:t>nal</a:t>
            </a:r>
            <a:r>
              <a:rPr lang="hu-HU" dirty="0" smtClean="0"/>
              <a:t> kezelendők (</a:t>
            </a:r>
            <a:r>
              <a:rPr lang="hu-HU" dirty="0" err="1" smtClean="0"/>
              <a:t>ceftriaxon</a:t>
            </a:r>
            <a:r>
              <a:rPr lang="hu-HU" dirty="0" smtClean="0"/>
              <a:t>)</a:t>
            </a:r>
            <a:endParaRPr lang="en-US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dirty="0" smtClean="0"/>
              <a:t>Kevésbé súlyos infekciók, mint pl. a </a:t>
            </a:r>
            <a:r>
              <a:rPr lang="en-US" dirty="0" smtClean="0"/>
              <a:t>sinusitis </a:t>
            </a:r>
            <a:r>
              <a:rPr lang="hu-HU" dirty="0" smtClean="0"/>
              <a:t>és </a:t>
            </a:r>
            <a:r>
              <a:rPr lang="en-US" dirty="0" smtClean="0"/>
              <a:t>otitis</a:t>
            </a:r>
            <a:r>
              <a:rPr lang="hu-HU" dirty="0" smtClean="0"/>
              <a:t>, </a:t>
            </a:r>
            <a:r>
              <a:rPr lang="en-US" dirty="0" smtClean="0"/>
              <a:t>ampicillin</a:t>
            </a:r>
            <a:r>
              <a:rPr lang="hu-HU" dirty="0" err="1" smtClean="0"/>
              <a:t>nel</a:t>
            </a:r>
            <a:r>
              <a:rPr lang="hu-HU" dirty="0" smtClean="0"/>
              <a:t> </a:t>
            </a:r>
            <a:r>
              <a:rPr lang="en-US" dirty="0" smtClean="0"/>
              <a:t>(</a:t>
            </a:r>
            <a:r>
              <a:rPr lang="hu-HU" dirty="0" smtClean="0"/>
              <a:t>a törzsek </a:t>
            </a:r>
            <a:r>
              <a:rPr lang="en-US" dirty="0" smtClean="0"/>
              <a:t>30%</a:t>
            </a:r>
            <a:r>
              <a:rPr lang="hu-HU" dirty="0" smtClean="0"/>
              <a:t>-a rezisztens!</a:t>
            </a:r>
            <a:r>
              <a:rPr lang="en-US" dirty="0" smtClean="0"/>
              <a:t>), cephalosporin</a:t>
            </a:r>
            <a:r>
              <a:rPr lang="hu-HU" dirty="0" err="1" smtClean="0"/>
              <a:t>nal</a:t>
            </a:r>
            <a:r>
              <a:rPr lang="en-US" dirty="0" smtClean="0"/>
              <a:t>, azithromycin</a:t>
            </a:r>
            <a:r>
              <a:rPr lang="hu-HU" dirty="0" err="1" smtClean="0"/>
              <a:t>nel</a:t>
            </a:r>
            <a:r>
              <a:rPr lang="hu-HU" dirty="0" smtClean="0"/>
              <a:t> vagy </a:t>
            </a:r>
            <a:r>
              <a:rPr lang="en-US" dirty="0" err="1" smtClean="0"/>
              <a:t>fluoroquinolon</a:t>
            </a:r>
            <a:r>
              <a:rPr lang="hu-HU" dirty="0" smtClean="0"/>
              <a:t> antibiotikummal kezelhetők</a:t>
            </a:r>
            <a:endParaRPr lang="en-US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dirty="0" smtClean="0"/>
              <a:t>Az izolált </a:t>
            </a:r>
            <a:r>
              <a:rPr lang="en-US" i="1" dirty="0" smtClean="0"/>
              <a:t>H. </a:t>
            </a:r>
            <a:r>
              <a:rPr lang="en-US" i="1" dirty="0" err="1" smtClean="0"/>
              <a:t>ducreyi</a:t>
            </a:r>
            <a:r>
              <a:rPr lang="en-US" dirty="0" smtClean="0"/>
              <a:t> </a:t>
            </a:r>
            <a:r>
              <a:rPr lang="hu-HU" dirty="0" smtClean="0"/>
              <a:t>törzsek többsége érzékeny </a:t>
            </a:r>
            <a:r>
              <a:rPr lang="hu-HU" dirty="0" err="1" smtClean="0"/>
              <a:t>macrolidre</a:t>
            </a:r>
            <a:endParaRPr lang="hu-HU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hu-HU" dirty="0" err="1" smtClean="0"/>
              <a:t>Prophylaxis</a:t>
            </a:r>
            <a:r>
              <a:rPr lang="hu-HU" dirty="0" smtClean="0"/>
              <a:t>: </a:t>
            </a:r>
            <a:r>
              <a:rPr lang="hu-HU" dirty="0" err="1" smtClean="0"/>
              <a:t>rifampicin</a:t>
            </a:r>
            <a:r>
              <a:rPr lang="hu-HU" dirty="0" smtClean="0"/>
              <a:t> 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54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72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0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10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képekk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hu-HU" smtClean="0"/>
              <a:pPr/>
              <a:t>2019. 09. 27.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4400" b="0" i="0" spc="-50" baseline="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védőoltások</a:t>
            </a:r>
            <a:endParaRPr lang="hu-HU" sz="4400" b="0" i="0" spc="-50" baseline="0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>
                <a:latin typeface="Tw Cen MT" panose="020B0602020104020603" pitchFamily="34" charset="-18"/>
              </a:rPr>
              <a:t>Spengler </a:t>
            </a:r>
            <a:r>
              <a:rPr lang="hu-HU" dirty="0" err="1" smtClean="0">
                <a:latin typeface="Tw Cen MT" panose="020B0602020104020603" pitchFamily="34" charset="-18"/>
              </a:rPr>
              <a:t>gabriella</a:t>
            </a:r>
            <a:endParaRPr lang="hu-HU" dirty="0" smtClean="0">
              <a:latin typeface="Tw Cen MT" panose="020B0602020104020603" pitchFamily="34" charset="-18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2000" b="0" i="0" spc="50" baseline="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2018. </a:t>
            </a:r>
            <a:r>
              <a:rPr lang="hu-HU" dirty="0" smtClean="0">
                <a:latin typeface="Tw Cen MT" panose="020B0602020104020603" pitchFamily="34" charset="-18"/>
              </a:rPr>
              <a:t>november</a:t>
            </a:r>
            <a:r>
              <a:rPr lang="hu-HU" sz="2000" b="0" i="0" spc="5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10.</a:t>
            </a:r>
            <a:endParaRPr lang="hu-HU" sz="2000" b="0" i="0" spc="50" baseline="0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" y="199182"/>
            <a:ext cx="4010359" cy="4216064"/>
          </a:xfrm>
          <a:prstGeom prst="rect">
            <a:avLst/>
          </a:prstGeom>
        </p:spPr>
      </p:pic>
      <p:sp>
        <p:nvSpPr>
          <p:cNvPr id="22" name="Téglalap 21"/>
          <p:cNvSpPr/>
          <p:nvPr/>
        </p:nvSpPr>
        <p:spPr>
          <a:xfrm>
            <a:off x="4467497" y="141125"/>
            <a:ext cx="7537269" cy="421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063" y="446486"/>
            <a:ext cx="3601708" cy="36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latin typeface="Tw Cen MT" panose="020B0602020104020603" pitchFamily="34" charset="-18"/>
              </a:rPr>
              <a:t>STREPTOCOCCUS PNEUMONIAE</a:t>
            </a:r>
            <a:endParaRPr lang="hu-HU" i="1" dirty="0">
              <a:latin typeface="Tw Cen MT" panose="020B0602020104020603" pitchFamily="34" charset="-18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2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 smtClean="0">
                <a:latin typeface="Tw Cen MT" panose="020B0602020104020603" pitchFamily="34" charset="-18"/>
              </a:rPr>
              <a:t>streptococcusok</a:t>
            </a:r>
            <a:endParaRPr lang="hu-HU" altLang="hu-HU" dirty="0" smtClean="0">
              <a:latin typeface="Tw Cen MT" panose="020B0602020104020603" pitchFamily="34" charset="-18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173480" y="1763713"/>
            <a:ext cx="61354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err="1">
                <a:latin typeface="Tw Cen MT" panose="020B0602020104020603" pitchFamily="34" charset="-18"/>
              </a:rPr>
              <a:t>Gram</a:t>
            </a:r>
            <a:r>
              <a:rPr lang="hu-HU" sz="2400" dirty="0">
                <a:latin typeface="Tw Cen MT" panose="020B0602020104020603" pitchFamily="34" charset="-18"/>
              </a:rPr>
              <a:t>-pozitív </a:t>
            </a:r>
            <a:r>
              <a:rPr lang="hu-HU" sz="2400" dirty="0" err="1" smtClean="0">
                <a:latin typeface="Tw Cen MT" panose="020B0602020104020603" pitchFamily="34" charset="-18"/>
              </a:rPr>
              <a:t>coccusok</a:t>
            </a:r>
            <a:endParaRPr lang="hu-HU" sz="2400" dirty="0" smtClean="0">
              <a:latin typeface="Tw Cen MT" panose="020B0602020104020603" pitchFamily="34" charset="-18"/>
            </a:endParaRPr>
          </a:p>
          <a:p>
            <a:endParaRPr lang="hu-HU" sz="2400" dirty="0" smtClean="0">
              <a:latin typeface="Tw Cen MT" panose="020B06020201040206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w Cen MT" panose="020B0602020104020603" pitchFamily="34" charset="-18"/>
              </a:rPr>
              <a:t>Általában hosszabb-rövidebb</a:t>
            </a:r>
            <a:r>
              <a:rPr lang="hu-HU" sz="2400" dirty="0">
                <a:latin typeface="Tw Cen MT" panose="020B0602020104020603" pitchFamily="34" charset="-18"/>
              </a:rPr>
              <a:t> </a:t>
            </a:r>
            <a:r>
              <a:rPr lang="hu-HU" sz="2400" i="1" dirty="0">
                <a:latin typeface="Tw Cen MT" panose="020B0602020104020603" pitchFamily="34" charset="-18"/>
              </a:rPr>
              <a:t>láncokba</a:t>
            </a:r>
            <a:r>
              <a:rPr lang="hu-HU" sz="2400" dirty="0">
                <a:latin typeface="Tw Cen MT" panose="020B0602020104020603" pitchFamily="34" charset="-18"/>
              </a:rPr>
              <a:t> </a:t>
            </a:r>
            <a:r>
              <a:rPr lang="hu-HU" sz="2400" dirty="0" smtClean="0">
                <a:latin typeface="Tw Cen MT" panose="020B0602020104020603" pitchFamily="34" charset="-18"/>
              </a:rPr>
              <a:t>rendeződnek</a:t>
            </a:r>
          </a:p>
          <a:p>
            <a:endParaRPr lang="hu-HU" sz="2400" dirty="0" smtClean="0">
              <a:latin typeface="Tw Cen MT" panose="020B06020201040206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latin typeface="Tw Cen MT" panose="020B0602020104020603" pitchFamily="34" charset="-18"/>
              </a:rPr>
              <a:t>E</a:t>
            </a:r>
            <a:r>
              <a:rPr lang="hu-HU" sz="2400" dirty="0" smtClean="0">
                <a:latin typeface="Tw Cen MT" panose="020B0602020104020603" pitchFamily="34" charset="-18"/>
              </a:rPr>
              <a:t>gyes </a:t>
            </a:r>
            <a:r>
              <a:rPr lang="hu-HU" sz="2400" dirty="0">
                <a:latin typeface="Tw Cen MT" panose="020B0602020104020603" pitchFamily="34" charset="-18"/>
              </a:rPr>
              <a:t>fajoknál jellemzően kettesével – </a:t>
            </a:r>
            <a:r>
              <a:rPr lang="hu-HU" sz="2400" i="1" dirty="0" err="1">
                <a:latin typeface="Tw Cen MT" panose="020B0602020104020603" pitchFamily="34" charset="-18"/>
              </a:rPr>
              <a:t>diplococcus</a:t>
            </a:r>
            <a:r>
              <a:rPr lang="hu-HU" sz="2400" i="1" dirty="0">
                <a:latin typeface="Tw Cen MT" panose="020B0602020104020603" pitchFamily="34" charset="-18"/>
              </a:rPr>
              <a:t> alakzatba</a:t>
            </a:r>
            <a:r>
              <a:rPr lang="hu-HU" sz="2400" dirty="0">
                <a:latin typeface="Tw Cen MT" panose="020B0602020104020603" pitchFamily="34" charset="-18"/>
              </a:rPr>
              <a:t> </a:t>
            </a:r>
            <a:r>
              <a:rPr lang="hu-HU" sz="2400" dirty="0" smtClean="0">
                <a:latin typeface="Tw Cen MT" panose="020B0602020104020603" pitchFamily="34" charset="-18"/>
              </a:rPr>
              <a:t> – rendeződnek</a:t>
            </a:r>
          </a:p>
          <a:p>
            <a:endParaRPr lang="hu-HU" sz="2400" dirty="0" smtClean="0">
              <a:latin typeface="Tw Cen MT" panose="020B0602020104020603" pitchFamily="34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i="1" dirty="0" smtClean="0">
                <a:latin typeface="Tw Cen MT" panose="020B0602020104020603" pitchFamily="34" charset="-18"/>
              </a:rPr>
              <a:t>Anaerob </a:t>
            </a:r>
            <a:r>
              <a:rPr lang="hu-HU" sz="2400" dirty="0" smtClean="0">
                <a:latin typeface="Tw Cen MT" panose="020B0602020104020603" pitchFamily="34" charset="-18"/>
              </a:rPr>
              <a:t>módon </a:t>
            </a:r>
            <a:r>
              <a:rPr lang="hu-HU" sz="2400" dirty="0">
                <a:latin typeface="Tw Cen MT" panose="020B0602020104020603" pitchFamily="34" charset="-18"/>
              </a:rPr>
              <a:t>fermentáló baktériumok, melyek azonban </a:t>
            </a:r>
            <a:r>
              <a:rPr lang="hu-HU" sz="2400" i="1" dirty="0" err="1">
                <a:latin typeface="Tw Cen MT" panose="020B0602020104020603" pitchFamily="34" charset="-18"/>
              </a:rPr>
              <a:t>aerotoleránsak</a:t>
            </a:r>
            <a:r>
              <a:rPr lang="hu-HU" sz="2400" dirty="0">
                <a:latin typeface="Tw Cen MT" panose="020B0602020104020603" pitchFamily="34" charset="-18"/>
              </a:rPr>
              <a:t>, azaz oxigén jelenlétében is osztódnak, bár általában igénylik a CO</a:t>
            </a:r>
            <a:r>
              <a:rPr lang="hu-HU" sz="2400" baseline="-25000" dirty="0">
                <a:latin typeface="Tw Cen MT" panose="020B0602020104020603" pitchFamily="34" charset="-18"/>
              </a:rPr>
              <a:t>2</a:t>
            </a:r>
            <a:r>
              <a:rPr lang="hu-HU" sz="2400" dirty="0">
                <a:latin typeface="Tw Cen MT" panose="020B0602020104020603" pitchFamily="34" charset="-18"/>
              </a:rPr>
              <a:t> </a:t>
            </a:r>
            <a:r>
              <a:rPr lang="hu-HU" sz="2400" dirty="0" smtClean="0">
                <a:latin typeface="Tw Cen MT" panose="020B0602020104020603" pitchFamily="34" charset="-18"/>
              </a:rPr>
              <a:t>jelenlétét</a:t>
            </a:r>
            <a:endParaRPr lang="hu-HU" altLang="hu-HU" sz="2400" b="1" dirty="0">
              <a:latin typeface="Tw Cen MT" panose="020B0602020104020603" pitchFamily="34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936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916" y="2060172"/>
            <a:ext cx="3785804" cy="28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i="1" dirty="0" err="1" smtClean="0">
                <a:latin typeface="Tw Cen MT" panose="020B0602020104020603" pitchFamily="34" charset="-18"/>
              </a:rPr>
              <a:t>Streptococcus</a:t>
            </a:r>
            <a:r>
              <a:rPr lang="hu-HU" altLang="hu-HU" i="1" dirty="0" smtClean="0">
                <a:latin typeface="Tw Cen MT" panose="020B0602020104020603" pitchFamily="34" charset="-18"/>
              </a:rPr>
              <a:t> </a:t>
            </a:r>
            <a:r>
              <a:rPr lang="hu-HU" altLang="hu-HU" i="1" dirty="0" err="1" smtClean="0">
                <a:latin typeface="Tw Cen MT" panose="020B0602020104020603" pitchFamily="34" charset="-18"/>
              </a:rPr>
              <a:t>pneumoniae</a:t>
            </a:r>
            <a:endParaRPr lang="hu-HU" altLang="hu-HU" i="1" dirty="0" smtClean="0">
              <a:latin typeface="Tw Cen MT" panose="020B0602020104020603" pitchFamily="34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93649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304800" y="1744980"/>
            <a:ext cx="8549640" cy="44577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„nem hivatalos”, de elterjedt neve a  </a:t>
            </a:r>
            <a:r>
              <a:rPr lang="hu-HU" sz="2400" i="1" dirty="0" err="1" smtClean="0">
                <a:solidFill>
                  <a:srgbClr val="222222"/>
                </a:solidFill>
                <a:latin typeface="Tw Cen MT" panose="020B0602020104020603" pitchFamily="34" charset="-18"/>
              </a:rPr>
              <a:t>pneumococcus</a:t>
            </a:r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 </a:t>
            </a:r>
          </a:p>
          <a:p>
            <a:pPr fontAlgn="base"/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nyálkahártya fertőzések (tüdőgyulladás); agyhártyagyulladás</a:t>
            </a:r>
          </a:p>
          <a:p>
            <a:pPr fontAlgn="base"/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a fejlett országokban is a kórházi ellátást igénylő, közösségben szerzett tüdőgyulladások legalább egyharmadát a </a:t>
            </a:r>
            <a:r>
              <a:rPr lang="hu-HU" sz="2400" dirty="0" err="1" smtClean="0">
                <a:solidFill>
                  <a:srgbClr val="222222"/>
                </a:solidFill>
                <a:latin typeface="Tw Cen MT" panose="020B0602020104020603" pitchFamily="34" charset="-18"/>
              </a:rPr>
              <a:t>pneumococcus</a:t>
            </a:r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 okozza</a:t>
            </a:r>
          </a:p>
          <a:p>
            <a:pPr fontAlgn="base"/>
            <a:r>
              <a:rPr lang="hu-HU" sz="2400" i="1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Tokos, megnyúlt lángnyelv vagy dárdahegyszerű </a:t>
            </a:r>
            <a:r>
              <a:rPr lang="hu-HU" sz="2400" i="1" dirty="0" err="1" smtClean="0">
                <a:solidFill>
                  <a:srgbClr val="222222"/>
                </a:solidFill>
                <a:latin typeface="Tw Cen MT" panose="020B0602020104020603" pitchFamily="34" charset="-18"/>
              </a:rPr>
              <a:t>diplococcus</a:t>
            </a:r>
            <a:endParaRPr lang="hu-HU" sz="2400" i="1" dirty="0" smtClean="0">
              <a:solidFill>
                <a:srgbClr val="222222"/>
              </a:solidFill>
              <a:latin typeface="Tw Cen MT" panose="020B0602020104020603" pitchFamily="34" charset="-18"/>
            </a:endParaRPr>
          </a:p>
          <a:p>
            <a:pPr fontAlgn="base"/>
            <a:r>
              <a:rPr lang="hu-HU" sz="2400" dirty="0">
                <a:solidFill>
                  <a:srgbClr val="222222"/>
                </a:solidFill>
                <a:latin typeface="Tw Cen MT" panose="020B0602020104020603" pitchFamily="34" charset="-18"/>
              </a:rPr>
              <a:t>T</a:t>
            </a:r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ok alapján  </a:t>
            </a:r>
            <a:r>
              <a:rPr lang="hu-HU" sz="2400" i="1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90 típus: </a:t>
            </a:r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a leggyakrabban előfordulók az 1, 3, 4, 5, 6, 7, 9, 14, 18, 19 és 23.</a:t>
            </a:r>
          </a:p>
          <a:p>
            <a:pPr fontAlgn="base"/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A </a:t>
            </a:r>
            <a:r>
              <a:rPr lang="hu-HU" sz="2400" i="1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C </a:t>
            </a:r>
            <a:r>
              <a:rPr lang="hu-HU" sz="2400" i="1" dirty="0" err="1" smtClean="0">
                <a:solidFill>
                  <a:srgbClr val="222222"/>
                </a:solidFill>
                <a:latin typeface="Tw Cen MT" panose="020B0602020104020603" pitchFamily="34" charset="-18"/>
              </a:rPr>
              <a:t>poliszacharid</a:t>
            </a:r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 </a:t>
            </a:r>
            <a:r>
              <a:rPr lang="hu-HU" sz="2400" dirty="0" err="1" smtClean="0">
                <a:solidFill>
                  <a:srgbClr val="222222"/>
                </a:solidFill>
                <a:latin typeface="Tw Cen MT" panose="020B0602020104020603" pitchFamily="34" charset="-18"/>
              </a:rPr>
              <a:t>ribitol-teikolsav</a:t>
            </a:r>
            <a:r>
              <a:rPr lang="hu-HU" sz="2400" dirty="0" smtClean="0">
                <a:solidFill>
                  <a:srgbClr val="222222"/>
                </a:solidFill>
                <a:latin typeface="Tw Cen MT" panose="020B0602020104020603" pitchFamily="34" charset="-18"/>
              </a:rPr>
              <a:t> cukor polimer, mely minden törzsben egységesen megtalálható</a:t>
            </a:r>
            <a:endParaRPr lang="hu-HU" sz="2400" dirty="0">
              <a:latin typeface="Tw Cen MT" panose="020B0602020104020603" pitchFamily="34" charset="-18"/>
            </a:endParaRPr>
          </a:p>
        </p:txBody>
      </p:sp>
      <p:pic>
        <p:nvPicPr>
          <p:cNvPr id="7" name="Picture 15" descr="Fig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240900"/>
            <a:ext cx="3205742" cy="22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0" y="2123141"/>
            <a:ext cx="3150870" cy="19805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402" y="-4026"/>
            <a:ext cx="2398838" cy="19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w Cen MT" panose="020B0602020104020603" pitchFamily="34" charset="-18"/>
              </a:rPr>
              <a:t>Megelőzés: védőoltás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93649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52400" y="1493649"/>
            <a:ext cx="11597640" cy="44577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hu-HU" sz="2100" b="1" dirty="0" smtClean="0">
                <a:latin typeface="Tw Cen MT" panose="020B0602020104020603" pitchFamily="34" charset="-18"/>
              </a:rPr>
              <a:t>Tok: C </a:t>
            </a:r>
            <a:r>
              <a:rPr lang="hu-HU" sz="2100" b="1" dirty="0" err="1" smtClean="0">
                <a:latin typeface="Tw Cen MT" panose="020B0602020104020603" pitchFamily="34" charset="-18"/>
              </a:rPr>
              <a:t>poliszacharid</a:t>
            </a:r>
            <a:endParaRPr lang="hu-HU" sz="2100" b="1" dirty="0" smtClean="0">
              <a:latin typeface="Tw Cen MT" panose="020B0602020104020603" pitchFamily="34" charset="-18"/>
            </a:endParaRPr>
          </a:p>
          <a:p>
            <a:pPr fontAlgn="base"/>
            <a:r>
              <a:rPr lang="hu-HU" sz="2100" dirty="0" smtClean="0">
                <a:latin typeface="Tw Cen MT" panose="020B0602020104020603" pitchFamily="34" charset="-18"/>
              </a:rPr>
              <a:t>Kétféle vakcina: </a:t>
            </a:r>
            <a:r>
              <a:rPr lang="hu-HU" sz="2100" dirty="0" err="1" smtClean="0">
                <a:latin typeface="Tw Cen MT" panose="020B0602020104020603" pitchFamily="34" charset="-18"/>
              </a:rPr>
              <a:t>poliszacharid</a:t>
            </a:r>
            <a:r>
              <a:rPr lang="hu-HU" sz="2100" dirty="0" smtClean="0">
                <a:latin typeface="Tw Cen MT" panose="020B0602020104020603" pitchFamily="34" charset="-18"/>
              </a:rPr>
              <a:t> (23 típus ellen) </a:t>
            </a:r>
            <a:r>
              <a:rPr lang="hu-HU" sz="2100" dirty="0">
                <a:latin typeface="Tw Cen MT" panose="020B0602020104020603" pitchFamily="34" charset="-18"/>
              </a:rPr>
              <a:t>és </a:t>
            </a:r>
            <a:r>
              <a:rPr lang="hu-HU" sz="2100" dirty="0" smtClean="0">
                <a:latin typeface="Tw Cen MT" panose="020B0602020104020603" pitchFamily="34" charset="-18"/>
              </a:rPr>
              <a:t>konjugált (</a:t>
            </a:r>
            <a:r>
              <a:rPr lang="hu-HU" sz="2100" dirty="0" err="1" smtClean="0">
                <a:latin typeface="Tw Cen MT" panose="020B0602020104020603" pitchFamily="34" charset="-18"/>
              </a:rPr>
              <a:t>poliszacharid</a:t>
            </a:r>
            <a:r>
              <a:rPr lang="hu-HU" sz="2100" dirty="0" smtClean="0">
                <a:latin typeface="Tw Cen MT" panose="020B0602020104020603" pitchFamily="34" charset="-18"/>
              </a:rPr>
              <a:t> tok fehérjéhez kapcsolva)</a:t>
            </a:r>
          </a:p>
          <a:p>
            <a:pPr lvl="1" fontAlgn="base"/>
            <a:r>
              <a:rPr lang="hu-HU" sz="2100" dirty="0" err="1" smtClean="0">
                <a:latin typeface="Tw Cen MT" panose="020B0602020104020603" pitchFamily="34" charset="-18"/>
              </a:rPr>
              <a:t>Poliszacharid</a:t>
            </a:r>
            <a:r>
              <a:rPr lang="hu-HU" sz="2100" dirty="0" smtClean="0">
                <a:latin typeface="Tw Cen MT" panose="020B0602020104020603" pitchFamily="34" charset="-18"/>
              </a:rPr>
              <a:t>: </a:t>
            </a:r>
            <a:r>
              <a:rPr lang="hu-HU" sz="2100" b="1" dirty="0" err="1" smtClean="0">
                <a:latin typeface="Tw Cen MT" panose="020B0602020104020603" pitchFamily="34" charset="-18"/>
              </a:rPr>
              <a:t>Pneumovax</a:t>
            </a:r>
            <a:r>
              <a:rPr lang="hu-HU" sz="2100" b="1" dirty="0" smtClean="0">
                <a:latin typeface="Tw Cen MT" panose="020B0602020104020603" pitchFamily="34" charset="-18"/>
              </a:rPr>
              <a:t> 23</a:t>
            </a:r>
          </a:p>
          <a:p>
            <a:pPr marL="365760" lvl="1" indent="0" fontAlgn="base">
              <a:buNone/>
            </a:pPr>
            <a:r>
              <a:rPr lang="hu-HU" sz="2100" b="1" dirty="0" smtClean="0">
                <a:latin typeface="Tw Cen MT" panose="020B0602020104020603" pitchFamily="34" charset="-18"/>
              </a:rPr>
              <a:t>A baktérium </a:t>
            </a:r>
            <a:r>
              <a:rPr lang="hu-HU" sz="2100" dirty="0" smtClean="0">
                <a:latin typeface="Tw Cen MT" panose="020B0602020104020603" pitchFamily="34" charset="-18"/>
              </a:rPr>
              <a:t>23 </a:t>
            </a:r>
            <a:r>
              <a:rPr lang="hu-HU" sz="2100" dirty="0" err="1" smtClean="0">
                <a:latin typeface="Tw Cen MT" panose="020B0602020104020603" pitchFamily="34" charset="-18"/>
              </a:rPr>
              <a:t>poliszacharid-szerotípusának</a:t>
            </a:r>
            <a:r>
              <a:rPr lang="hu-HU" sz="2100" dirty="0" smtClean="0">
                <a:latin typeface="Tw Cen MT" panose="020B0602020104020603" pitchFamily="34" charset="-18"/>
              </a:rPr>
              <a:t> </a:t>
            </a:r>
            <a:r>
              <a:rPr lang="hu-HU" sz="2100" dirty="0">
                <a:latin typeface="Tw Cen MT" panose="020B0602020104020603" pitchFamily="34" charset="-18"/>
              </a:rPr>
              <a:t>mindegyikéből: 1, 2, 3, 4, 5, 6B, 7F, 8, 9N, 9V, 10A, 11A, 12F, 14, 15B, 17F, 18C, 19A, 19F, 20, 22F, 23F, </a:t>
            </a:r>
            <a:r>
              <a:rPr lang="hu-HU" sz="2100" dirty="0" smtClean="0">
                <a:latin typeface="Tw Cen MT" panose="020B0602020104020603" pitchFamily="34" charset="-18"/>
              </a:rPr>
              <a:t>33F</a:t>
            </a:r>
          </a:p>
          <a:p>
            <a:pPr lvl="1" fontAlgn="base"/>
            <a:r>
              <a:rPr lang="hu-HU" sz="2100" dirty="0" smtClean="0">
                <a:latin typeface="Tw Cen MT" panose="020B0602020104020603" pitchFamily="34" charset="-18"/>
              </a:rPr>
              <a:t>Konjugált: </a:t>
            </a:r>
            <a:r>
              <a:rPr lang="hu-HU" sz="2100" b="1" dirty="0" smtClean="0">
                <a:latin typeface="Tw Cen MT" panose="020B0602020104020603" pitchFamily="34" charset="-18"/>
              </a:rPr>
              <a:t>Prevenar13</a:t>
            </a:r>
          </a:p>
          <a:p>
            <a:pPr marL="365760" lvl="1" indent="0" fontAlgn="base">
              <a:buNone/>
            </a:pPr>
            <a:r>
              <a:rPr lang="hu-HU" sz="2100" dirty="0" smtClean="0">
                <a:latin typeface="Tw Cen MT" panose="020B0602020104020603" pitchFamily="34" charset="-18"/>
              </a:rPr>
              <a:t>A baktérium 1</a:t>
            </a:r>
            <a:r>
              <a:rPr lang="hu-HU" sz="2100" dirty="0">
                <a:latin typeface="Tw Cen MT" panose="020B0602020104020603" pitchFamily="34" charset="-18"/>
              </a:rPr>
              <a:t>, 3, 4, 5, 6A, 6B, 7F, 9V, 14, 18C, 19F, 19A és 23F </a:t>
            </a:r>
            <a:r>
              <a:rPr lang="hu-HU" sz="2100" dirty="0" err="1">
                <a:latin typeface="Tw Cen MT" panose="020B0602020104020603" pitchFamily="34" charset="-18"/>
              </a:rPr>
              <a:t>szerotípusa</a:t>
            </a:r>
            <a:r>
              <a:rPr lang="hu-HU" sz="2100" dirty="0">
                <a:latin typeface="Tw Cen MT" panose="020B0602020104020603" pitchFamily="34" charset="-18"/>
              </a:rPr>
              <a:t> által okozott </a:t>
            </a:r>
            <a:r>
              <a:rPr lang="hu-HU" sz="2100" dirty="0" err="1">
                <a:latin typeface="Tw Cen MT" panose="020B0602020104020603" pitchFamily="34" charset="-18"/>
              </a:rPr>
              <a:t>invaziv</a:t>
            </a:r>
            <a:r>
              <a:rPr lang="hu-HU" sz="2100" dirty="0">
                <a:latin typeface="Tw Cen MT" panose="020B0602020104020603" pitchFamily="34" charset="-18"/>
              </a:rPr>
              <a:t> megbetegedés, </a:t>
            </a:r>
            <a:r>
              <a:rPr lang="hu-HU" sz="2100" dirty="0" smtClean="0">
                <a:latin typeface="Tw Cen MT" panose="020B0602020104020603" pitchFamily="34" charset="-18"/>
              </a:rPr>
              <a:t>tüdőgyulladás és középfülgyulladás  megelőzésére </a:t>
            </a:r>
            <a:r>
              <a:rPr lang="hu-HU" sz="2100" dirty="0">
                <a:latin typeface="Tw Cen MT" panose="020B0602020104020603" pitchFamily="34" charset="-18"/>
              </a:rPr>
              <a:t>szolgál 6 hetes kortól 17 éves </a:t>
            </a:r>
            <a:r>
              <a:rPr lang="hu-HU" sz="2100" dirty="0" smtClean="0">
                <a:latin typeface="Tw Cen MT" panose="020B0602020104020603" pitchFamily="34" charset="-18"/>
              </a:rPr>
              <a:t>korig:</a:t>
            </a:r>
          </a:p>
          <a:p>
            <a:pPr marL="365760" lvl="1" indent="0" fontAlgn="base">
              <a:buNone/>
            </a:pPr>
            <a:r>
              <a:rPr lang="hu-HU" sz="2100" b="1" dirty="0" smtClean="0">
                <a:latin typeface="Tw Cen MT" panose="020B0602020104020603" pitchFamily="34" charset="-18"/>
              </a:rPr>
              <a:t>2, 4 és 12 hónapos korban</a:t>
            </a:r>
          </a:p>
          <a:p>
            <a:pPr fontAlgn="base"/>
            <a:endParaRPr lang="hu-HU" sz="2100" dirty="0" smtClean="0">
              <a:latin typeface="Tw Cen MT" panose="020B0602020104020603" pitchFamily="34" charset="-18"/>
            </a:endParaRPr>
          </a:p>
          <a:p>
            <a:pPr fontAlgn="base"/>
            <a:endParaRPr lang="hu-HU" sz="2400" dirty="0">
              <a:latin typeface="Tw Cen MT" panose="020B0602020104020603" pitchFamily="34" charset="-18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40" y="4606833"/>
            <a:ext cx="7660957" cy="2342607"/>
          </a:xfrm>
          <a:prstGeom prst="rect">
            <a:avLst/>
          </a:prstGeom>
        </p:spPr>
      </p:pic>
      <p:pic>
        <p:nvPicPr>
          <p:cNvPr id="10" name="Picture 15" descr="Fig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64557"/>
            <a:ext cx="2755452" cy="19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latin typeface="Tw Cen MT" panose="020B0602020104020603" pitchFamily="34" charset="-18"/>
              </a:rPr>
              <a:t>NEISSERIA MENINGITIDIS</a:t>
            </a:r>
            <a:endParaRPr lang="hu-HU" i="1" dirty="0">
              <a:latin typeface="Tw Cen MT" panose="020B0602020104020603" pitchFamily="34" charset="-18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Tw Cen MT" panose="020B0602020104020603" pitchFamily="34" charset="-18"/>
              </a:rPr>
              <a:t>agyhártyagyulladás</a:t>
            </a:r>
            <a:endParaRPr lang="hu-HU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5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70116"/>
            <a:ext cx="91440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400" b="0" i="0" baseline="0" dirty="0" smtClean="0">
                <a:solidFill>
                  <a:srgbClr val="87A91B"/>
                </a:solidFill>
                <a:latin typeface="Tw Cen MT" panose="020B0602020104020603" pitchFamily="34" charset="-18"/>
              </a:rPr>
              <a:t>A kórokozó:</a:t>
            </a:r>
            <a:r>
              <a:rPr lang="hu-HU" sz="3400" b="0" i="0" dirty="0" smtClean="0">
                <a:solidFill>
                  <a:srgbClr val="87A91B"/>
                </a:solidFill>
                <a:latin typeface="Tw Cen MT" panose="020B0602020104020603" pitchFamily="34" charset="-18"/>
              </a:rPr>
              <a:t> </a:t>
            </a:r>
            <a:r>
              <a:rPr lang="hu-HU" sz="3400" b="0" i="1" dirty="0" err="1" smtClean="0">
                <a:solidFill>
                  <a:srgbClr val="87A91B"/>
                </a:solidFill>
                <a:latin typeface="Tw Cen MT" panose="020B0602020104020603" pitchFamily="34" charset="-18"/>
              </a:rPr>
              <a:t>N</a:t>
            </a:r>
            <a:r>
              <a:rPr lang="hu-HU" sz="3400" b="0" i="1" cap="none" dirty="0" err="1" smtClean="0">
                <a:solidFill>
                  <a:srgbClr val="87A91B"/>
                </a:solidFill>
                <a:latin typeface="Tw Cen MT" panose="020B0602020104020603" pitchFamily="34" charset="-18"/>
              </a:rPr>
              <a:t>eisseria</a:t>
            </a:r>
            <a:r>
              <a:rPr lang="hu-HU" sz="3400" b="0" i="1" dirty="0" smtClean="0">
                <a:solidFill>
                  <a:srgbClr val="87A91B"/>
                </a:solidFill>
                <a:latin typeface="Tw Cen MT" panose="020B0602020104020603" pitchFamily="34" charset="-18"/>
              </a:rPr>
              <a:t> </a:t>
            </a:r>
            <a:r>
              <a:rPr lang="hu-HU" sz="3400" b="0" i="1" cap="none" dirty="0" err="1" smtClean="0">
                <a:solidFill>
                  <a:srgbClr val="87A91B"/>
                </a:solidFill>
                <a:latin typeface="Tw Cen MT" panose="020B0602020104020603" pitchFamily="34" charset="-18"/>
              </a:rPr>
              <a:t>meningitidis</a:t>
            </a:r>
            <a:endParaRPr lang="hu-HU" sz="3400" b="0" i="1" cap="none" dirty="0">
              <a:solidFill>
                <a:srgbClr val="87A91B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59" y="2674144"/>
            <a:ext cx="4800600" cy="4457700"/>
          </a:xfrm>
        </p:spPr>
        <p:txBody>
          <a:bodyPr>
            <a:noAutofit/>
          </a:bodyPr>
          <a:lstStyle/>
          <a:p>
            <a:pPr marL="274320" indent="-228600" algn="l" defTabSz="914400">
              <a:lnSpc>
                <a:spcPct val="100000"/>
              </a:lnSpc>
              <a:spcBef>
                <a:spcPts val="0"/>
              </a:spcBef>
              <a:buClr>
                <a:srgbClr val="87A91B"/>
              </a:buClr>
              <a:buSzPct val="100000"/>
              <a:buFont typeface="Arial"/>
              <a:buChar char="▪"/>
            </a:pPr>
            <a:r>
              <a:rPr lang="hu-HU" b="1" i="0" dirty="0" err="1" smtClean="0">
                <a:solidFill>
                  <a:srgbClr val="595959"/>
                </a:solidFill>
                <a:latin typeface="Tw Cen MT" pitchFamily="34" charset="-18"/>
              </a:rPr>
              <a:t>Diplococcus</a:t>
            </a:r>
            <a:r>
              <a:rPr lang="hu-HU" b="1" i="0" dirty="0" smtClean="0">
                <a:solidFill>
                  <a:srgbClr val="595959"/>
                </a:solidFill>
                <a:latin typeface="Tw Cen MT" pitchFamily="34" charset="-18"/>
              </a:rPr>
              <a:t>: vese- vagy kávészem alak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Tw Cen MT" pitchFamily="34" charset="-18"/>
              </a:rPr>
              <a:t>Tok</a:t>
            </a:r>
            <a:r>
              <a:rPr lang="hu-HU" dirty="0" smtClean="0">
                <a:latin typeface="Tw Cen MT" pitchFamily="34" charset="-18"/>
              </a:rPr>
              <a:t>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000" dirty="0" smtClean="0">
                <a:latin typeface="Tw Cen MT" pitchFamily="34" charset="-18"/>
              </a:rPr>
              <a:t>13 csoport a </a:t>
            </a:r>
            <a:r>
              <a:rPr lang="hu-HU" sz="2000" dirty="0" err="1" smtClean="0">
                <a:latin typeface="Tw Cen MT" pitchFamily="34" charset="-18"/>
              </a:rPr>
              <a:t>poliszacharid</a:t>
            </a:r>
            <a:r>
              <a:rPr lang="hu-HU" sz="2000" dirty="0" smtClean="0">
                <a:latin typeface="Tw Cen MT" pitchFamily="34" charset="-18"/>
              </a:rPr>
              <a:t> tok alapján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000" dirty="0" smtClean="0">
                <a:latin typeface="Tw Cen MT" pitchFamily="34" charset="-18"/>
              </a:rPr>
              <a:t>fontosabb emberi megbetegedéseket okozó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 smtClean="0">
                <a:latin typeface="Tw Cen MT" pitchFamily="34" charset="-18"/>
              </a:rPr>
              <a:t>csoportok:   </a:t>
            </a:r>
            <a:r>
              <a:rPr lang="hu-HU" sz="2000" b="1" dirty="0" smtClean="0">
                <a:latin typeface="Tw Cen MT" pitchFamily="34" charset="-18"/>
              </a:rPr>
              <a:t>A, B, C, X, Y, W</a:t>
            </a:r>
            <a:r>
              <a:rPr lang="hu-HU" sz="2000" b="1" baseline="-25000" dirty="0" smtClean="0">
                <a:latin typeface="Tw Cen MT" pitchFamily="34" charset="-18"/>
              </a:rPr>
              <a:t>135</a:t>
            </a:r>
            <a:r>
              <a:rPr lang="hu-HU" sz="2000" b="1" dirty="0" smtClean="0">
                <a:latin typeface="Tw Cen MT" pitchFamily="34" charset="-18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b="1" dirty="0" err="1" smtClean="0">
                <a:latin typeface="Tw Cen MT" pitchFamily="34" charset="-18"/>
              </a:rPr>
              <a:t>Pilusok</a:t>
            </a:r>
            <a:endParaRPr lang="hu-HU" b="1" dirty="0" smtClean="0">
              <a:latin typeface="Tw Cen MT" pitchFamily="34" charset="-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000" dirty="0" smtClean="0">
                <a:latin typeface="Tw Cen MT" pitchFamily="34" charset="-18"/>
              </a:rPr>
              <a:t>megtapadás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Tw Cen MT" pitchFamily="34" charset="-18"/>
              </a:rPr>
              <a:t>Külső membrán fehérjék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000" dirty="0" smtClean="0">
                <a:latin typeface="Tw Cen MT" pitchFamily="34" charset="-18"/>
              </a:rPr>
              <a:t>megtapadás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Tw Cen MT" pitchFamily="34" charset="-18"/>
              </a:rPr>
              <a:t>Sejtfal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000" dirty="0" smtClean="0">
                <a:latin typeface="Tw Cen MT" pitchFamily="34" charset="-18"/>
              </a:rPr>
              <a:t>Lázkeltő</a:t>
            </a:r>
            <a:endParaRPr lang="hu-HU" sz="2000" dirty="0">
              <a:latin typeface="Tw Cen MT" pitchFamily="34" charset="-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hu-HU" sz="2000" dirty="0">
              <a:latin typeface="Tw Cen MT" pitchFamily="34" charset="-1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60832" y="6136759"/>
            <a:ext cx="3397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err="1" smtClean="0"/>
              <a:t>Clinical</a:t>
            </a:r>
            <a:r>
              <a:rPr lang="hu-HU" sz="1400" dirty="0" smtClean="0"/>
              <a:t> </a:t>
            </a:r>
            <a:r>
              <a:rPr lang="hu-HU" sz="1400" dirty="0" err="1" smtClean="0"/>
              <a:t>ScienceFeb</a:t>
            </a:r>
            <a:r>
              <a:rPr lang="hu-HU" sz="1400" dirty="0" smtClean="0"/>
              <a:t> 09, 2010,118(9)547-564;</a:t>
            </a:r>
            <a:endParaRPr lang="hu-H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35" y="3987800"/>
            <a:ext cx="4782264" cy="221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1524000" y="4291975"/>
            <a:ext cx="2098675" cy="371475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846" y="0"/>
            <a:ext cx="2038154" cy="21426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882" y="1883232"/>
            <a:ext cx="3125918" cy="188805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047899" y="3480544"/>
            <a:ext cx="146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w Cen MT" panose="020B0602020104020603" pitchFamily="34" charset="-18"/>
              </a:rPr>
              <a:t>www.artika.info</a:t>
            </a:r>
            <a:endParaRPr lang="hu-HU" sz="1000" dirty="0">
              <a:latin typeface="Tw Cen MT" panose="020B0602020104020603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172" y="4477713"/>
            <a:ext cx="2882549" cy="196682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018610" y="1539076"/>
            <a:ext cx="808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87A91B"/>
              </a:buClr>
              <a:buFont typeface="Arial"/>
              <a:buChar char="▪"/>
            </a:pPr>
            <a:r>
              <a:rPr lang="hu-HU" dirty="0">
                <a:solidFill>
                  <a:srgbClr val="595959"/>
                </a:solidFill>
                <a:latin typeface="Tw Cen MT" pitchFamily="34" charset="-18"/>
              </a:rPr>
              <a:t>2010-11: </a:t>
            </a:r>
            <a:r>
              <a:rPr lang="hu-HU" b="1" dirty="0">
                <a:solidFill>
                  <a:srgbClr val="595959"/>
                </a:solidFill>
                <a:latin typeface="Tw Cen MT" pitchFamily="34" charset="-18"/>
              </a:rPr>
              <a:t>67 </a:t>
            </a:r>
            <a:r>
              <a:rPr lang="hu-HU" b="1" dirty="0" smtClean="0">
                <a:solidFill>
                  <a:srgbClr val="595959"/>
                </a:solidFill>
                <a:latin typeface="Tw Cen MT" pitchFamily="34" charset="-18"/>
              </a:rPr>
              <a:t>megbetegedés (58% C-típusú)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87A91B"/>
              </a:buClr>
              <a:buFont typeface="Arial"/>
              <a:buChar char="▪"/>
            </a:pPr>
            <a:r>
              <a:rPr lang="hu-HU" dirty="0" smtClean="0">
                <a:solidFill>
                  <a:srgbClr val="595959"/>
                </a:solidFill>
                <a:latin typeface="Tw Cen MT" pitchFamily="34" charset="-18"/>
              </a:rPr>
              <a:t>2012</a:t>
            </a:r>
            <a:r>
              <a:rPr lang="hu-HU" dirty="0">
                <a:solidFill>
                  <a:srgbClr val="595959"/>
                </a:solidFill>
                <a:latin typeface="Tw Cen MT" pitchFamily="34" charset="-18"/>
              </a:rPr>
              <a:t>. július: </a:t>
            </a:r>
            <a:r>
              <a:rPr lang="hu-HU" b="1" i="1" dirty="0" smtClean="0">
                <a:latin typeface="Tw Cen MT" pitchFamily="34" charset="-18"/>
              </a:rPr>
              <a:t>N. </a:t>
            </a:r>
            <a:r>
              <a:rPr lang="hu-HU" b="1" i="1" dirty="0" err="1">
                <a:latin typeface="Tw Cen MT" pitchFamily="34" charset="-18"/>
              </a:rPr>
              <a:t>meningitidis</a:t>
            </a:r>
            <a:r>
              <a:rPr lang="hu-HU" b="1" i="1" dirty="0">
                <a:latin typeface="Tw Cen MT" pitchFamily="34" charset="-18"/>
              </a:rPr>
              <a:t> </a:t>
            </a:r>
            <a:r>
              <a:rPr lang="hu-HU" b="1" dirty="0">
                <a:latin typeface="Tw Cen MT" pitchFamily="34" charset="-18"/>
              </a:rPr>
              <a:t>fertőzés a </a:t>
            </a:r>
            <a:r>
              <a:rPr lang="hu-HU" b="1" dirty="0">
                <a:solidFill>
                  <a:srgbClr val="595959"/>
                </a:solidFill>
                <a:latin typeface="Tw Cen MT" pitchFamily="34" charset="-18"/>
              </a:rPr>
              <a:t>Balaton </a:t>
            </a:r>
            <a:r>
              <a:rPr lang="hu-HU" b="1" dirty="0" err="1" smtClean="0">
                <a:solidFill>
                  <a:srgbClr val="595959"/>
                </a:solidFill>
                <a:latin typeface="Tw Cen MT" pitchFamily="34" charset="-18"/>
              </a:rPr>
              <a:t>Sound-on</a:t>
            </a:r>
            <a:r>
              <a:rPr lang="hu-HU" b="1" dirty="0" smtClean="0">
                <a:solidFill>
                  <a:srgbClr val="595959"/>
                </a:solidFill>
                <a:latin typeface="Tw Cen MT" pitchFamily="34" charset="-18"/>
              </a:rPr>
              <a:t> (</a:t>
            </a:r>
            <a:r>
              <a:rPr lang="hu-HU" b="1" dirty="0" smtClean="0">
                <a:latin typeface="Tw Cen MT" pitchFamily="34" charset="-18"/>
              </a:rPr>
              <a:t>C-típusú)</a:t>
            </a:r>
            <a:endParaRPr lang="hu-HU" dirty="0">
              <a:solidFill>
                <a:srgbClr val="595959"/>
              </a:solidFill>
              <a:latin typeface="Tw Cen MT" pitchFamily="34" charset="-1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87A91B"/>
              </a:buClr>
              <a:buFont typeface="Arial"/>
              <a:buChar char="▪"/>
            </a:pPr>
            <a:r>
              <a:rPr lang="hu-HU" dirty="0">
                <a:solidFill>
                  <a:srgbClr val="595959"/>
                </a:solidFill>
                <a:latin typeface="Tw Cen MT" pitchFamily="34" charset="-18"/>
              </a:rPr>
              <a:t>2016: </a:t>
            </a:r>
            <a:r>
              <a:rPr lang="hu-HU" b="1" dirty="0">
                <a:solidFill>
                  <a:srgbClr val="595959"/>
                </a:solidFill>
                <a:latin typeface="Tw Cen MT" pitchFamily="34" charset="-18"/>
              </a:rPr>
              <a:t>49 megbetegedés</a:t>
            </a:r>
            <a:r>
              <a:rPr lang="hu-HU" dirty="0">
                <a:solidFill>
                  <a:srgbClr val="595959"/>
                </a:solidFill>
                <a:latin typeface="Tw Cen MT" pitchFamily="34" charset="-18"/>
              </a:rPr>
              <a:t>, ebből 9 halálos (december: budapesti gimnazista és egy 22 hónapos kisfiú </a:t>
            </a:r>
            <a:r>
              <a:rPr lang="hu-HU" dirty="0">
                <a:solidFill>
                  <a:srgbClr val="595959"/>
                </a:solidFill>
                <a:latin typeface="Tw Cen MT" pitchFamily="34" charset="-18"/>
                <a:sym typeface="Wingdings" pitchFamily="2" charset="2"/>
              </a:rPr>
              <a:t> </a:t>
            </a:r>
            <a:r>
              <a:rPr lang="hu-HU" b="1" dirty="0">
                <a:solidFill>
                  <a:srgbClr val="595959"/>
                </a:solidFill>
                <a:latin typeface="Tw Cen MT" pitchFamily="34" charset="-18"/>
              </a:rPr>
              <a:t>B-típusú</a:t>
            </a:r>
            <a:r>
              <a:rPr lang="hu-HU" dirty="0">
                <a:solidFill>
                  <a:srgbClr val="595959"/>
                </a:solidFill>
                <a:latin typeface="Tw Cen MT" pitchFamily="34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3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846" y="0"/>
            <a:ext cx="2038154" cy="21426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5376" y="457200"/>
            <a:ext cx="91440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400" b="0" i="0" baseline="0" dirty="0" smtClean="0">
                <a:solidFill>
                  <a:srgbClr val="87A91B"/>
                </a:solidFill>
                <a:latin typeface="Tw Cen MT" panose="020B0602020104020603" pitchFamily="34" charset="-18"/>
              </a:rPr>
              <a:t>A fertőzés</a:t>
            </a:r>
            <a:endParaRPr lang="hu-HU" sz="3400" b="0" i="0" baseline="0" dirty="0">
              <a:solidFill>
                <a:srgbClr val="87A91B"/>
              </a:solidFill>
              <a:latin typeface="Tw Cen MT" panose="020B0602020104020603" pitchFamily="34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-1" y="1600199"/>
            <a:ext cx="8301223" cy="52578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 smtClean="0">
                <a:latin typeface="Tw Cen MT" pitchFamily="34" charset="-18"/>
              </a:rPr>
              <a:t>Természetes előfordulási hely: orrgarat-nyálkahártya</a:t>
            </a:r>
            <a:r>
              <a:rPr lang="hu-HU" sz="3100" dirty="0" smtClean="0">
                <a:latin typeface="Tw Cen MT" pitchFamily="34" charset="-18"/>
                <a:sym typeface="Wingdings" pitchFamily="2" charset="2"/>
              </a:rPr>
              <a:t>az egészségesek 10%-ban tenyészthető ki (hordozók)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 smtClean="0">
                <a:latin typeface="Tw Cen MT" pitchFamily="34" charset="-18"/>
                <a:sym typeface="Wingdings" pitchFamily="2" charset="2"/>
              </a:rPr>
              <a:t>Fertőzés forrása: 1) hordozó 2) betegség akut szakaszában lévő beteg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 smtClean="0">
                <a:latin typeface="Tw Cen MT" pitchFamily="34" charset="-18"/>
                <a:sym typeface="Wingdings" pitchFamily="2" charset="2"/>
              </a:rPr>
              <a:t>Tünetmentes hordozó: cseppfertőzés</a:t>
            </a:r>
            <a:endParaRPr lang="hu-HU" sz="3100" dirty="0" smtClean="0">
              <a:latin typeface="Tw Cen MT" pitchFamily="34" charset="-1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b="1" dirty="0" err="1" smtClean="0">
                <a:latin typeface="Tw Cen MT" pitchFamily="34" charset="-18"/>
              </a:rPr>
              <a:t>Orrgaratüreg</a:t>
            </a:r>
            <a:r>
              <a:rPr lang="hu-HU" sz="3100" b="1" dirty="0" smtClean="0">
                <a:latin typeface="Tw Cen MT" pitchFamily="34" charset="-18"/>
                <a:sym typeface="Wingdings" pitchFamily="2" charset="2"/>
              </a:rPr>
              <a:t>nyálkahártyákvéráramagyhártyák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 smtClean="0">
                <a:latin typeface="Tw Cen MT" pitchFamily="34" charset="-18"/>
              </a:rPr>
              <a:t>Súlyos </a:t>
            </a:r>
            <a:r>
              <a:rPr lang="hu-HU" sz="3100" dirty="0">
                <a:latin typeface="Tw Cen MT" pitchFamily="34" charset="-18"/>
              </a:rPr>
              <a:t>esetben vérmérgezés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>
                <a:latin typeface="Tw Cen MT" pitchFamily="34" charset="-18"/>
              </a:rPr>
              <a:t>Jelei: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sz="3100" dirty="0">
                <a:latin typeface="Tw Cen MT" pitchFamily="34" charset="-18"/>
              </a:rPr>
              <a:t>Bőrvérzések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sz="3100" dirty="0">
                <a:latin typeface="Tw Cen MT" pitchFamily="34" charset="-18"/>
              </a:rPr>
              <a:t>Növekedő bordós-barnás pontszerű elváltozások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sz="3100" dirty="0">
                <a:latin typeface="Tw Cen MT" pitchFamily="34" charset="-18"/>
              </a:rPr>
              <a:t>Üvegpohár próba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>
                <a:latin typeface="Tw Cen MT" pitchFamily="34" charset="-18"/>
              </a:rPr>
              <a:t>Lappangási idő: 2-10, gyakrabban 5-7 nap</a:t>
            </a:r>
            <a:endParaRPr lang="hu-HU" sz="3100" dirty="0">
              <a:latin typeface="Tw Cen MT" pitchFamily="34" charset="-18"/>
              <a:sym typeface="Wingdings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>
                <a:latin typeface="Tw Cen MT" pitchFamily="34" charset="-18"/>
                <a:sym typeface="Wingdings" pitchFamily="2" charset="2"/>
              </a:rPr>
              <a:t>Orr-garatűri gyulladás, végtagfájdalom, láz, fejfájás, tarkókötöttség</a:t>
            </a:r>
            <a:endParaRPr lang="hu-HU" sz="3100" dirty="0">
              <a:latin typeface="Tw Cen MT" pitchFamily="34" charset="-1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3100" dirty="0">
                <a:latin typeface="Tw Cen MT" pitchFamily="34" charset="-18"/>
              </a:rPr>
              <a:t>Kezelés: azonnali antibiotikum terápia (</a:t>
            </a:r>
            <a:r>
              <a:rPr lang="hu-HU" sz="3100" dirty="0" err="1">
                <a:latin typeface="Tw Cen MT" pitchFamily="34" charset="-18"/>
              </a:rPr>
              <a:t>ceftriaxon</a:t>
            </a:r>
            <a:r>
              <a:rPr lang="hu-HU" sz="3100" dirty="0">
                <a:latin typeface="Tw Cen MT" pitchFamily="34" charset="-18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hu-HU" sz="3600" dirty="0" smtClean="0">
              <a:latin typeface="Tw Cen MT" pitchFamily="34" charset="-18"/>
              <a:sym typeface="Wingdings" pitchFamily="2" charset="2"/>
            </a:endParaRPr>
          </a:p>
          <a:p>
            <a:endParaRPr lang="hu-HU" sz="2200" dirty="0">
              <a:latin typeface="Tw Cen MT" pitchFamily="34" charset="-1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176" y="3370944"/>
            <a:ext cx="4108824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9840687" y="6337822"/>
            <a:ext cx="3715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Tw Cen MT" panose="020B0602020104020603" pitchFamily="34" charset="-18"/>
              </a:rPr>
              <a:t>https://</a:t>
            </a:r>
            <a:r>
              <a:rPr lang="hu-HU" sz="1000" dirty="0" smtClean="0">
                <a:latin typeface="Tw Cen MT" panose="020B0602020104020603" pitchFamily="34" charset="-18"/>
              </a:rPr>
              <a:t>microbewiki.kenyon.edu</a:t>
            </a:r>
            <a:endParaRPr lang="hu-HU" sz="1000" dirty="0">
              <a:latin typeface="Tw Cen MT" panose="020B0602020104020603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47" y="978314"/>
            <a:ext cx="2036240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44500"/>
            <a:ext cx="91440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400" b="0" i="0" baseline="0" dirty="0" smtClean="0">
                <a:solidFill>
                  <a:srgbClr val="87A91B"/>
                </a:solidFill>
                <a:latin typeface="Tw Cen MT" panose="020B0602020104020603" pitchFamily="34" charset="-18"/>
              </a:rPr>
              <a:t>epidemiológia</a:t>
            </a:r>
            <a:endParaRPr lang="hu-HU" sz="3400" b="0" i="0" baseline="0" dirty="0">
              <a:solidFill>
                <a:srgbClr val="87A91B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638300"/>
            <a:ext cx="6096000" cy="4762500"/>
          </a:xfrm>
        </p:spPr>
        <p:txBody>
          <a:bodyPr>
            <a:normAutofit fontScale="92500" lnSpcReduction="20000"/>
          </a:bodyPr>
          <a:lstStyle/>
          <a:p>
            <a:pPr marL="274320" indent="-2286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7A91B"/>
              </a:buClr>
              <a:buSzPct val="100000"/>
              <a:buFont typeface="Arial"/>
              <a:buChar char="▪"/>
            </a:pP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</a:rPr>
              <a:t>A </a:t>
            </a:r>
            <a:r>
              <a:rPr lang="hu-HU" sz="2400" b="1" i="0" dirty="0" smtClean="0">
                <a:solidFill>
                  <a:srgbClr val="595959"/>
                </a:solidFill>
                <a:latin typeface="Tw Cen MT" pitchFamily="34" charset="-18"/>
              </a:rPr>
              <a:t>XIX. század elején </a:t>
            </a: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</a:rPr>
              <a:t>kezdődött a betegség terjedése (Svájc, Olaszország, Franciaország</a:t>
            </a: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  <a:sym typeface="Wingdings" pitchFamily="2" charset="2"/>
              </a:rPr>
              <a:t>egész világ: járványos, sporadikus</a:t>
            </a: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7A91B"/>
              </a:buClr>
              <a:buFont typeface="Arial"/>
              <a:buChar char="▪"/>
            </a:pPr>
            <a:r>
              <a:rPr lang="hu-HU" sz="2400" b="1" i="0" dirty="0" smtClean="0">
                <a:solidFill>
                  <a:srgbClr val="595959"/>
                </a:solidFill>
                <a:latin typeface="Tw Cen MT" pitchFamily="34" charset="-18"/>
              </a:rPr>
              <a:t>Afrika: </a:t>
            </a:r>
            <a:r>
              <a:rPr lang="hu-HU" sz="2400" b="1" i="0" dirty="0" err="1" smtClean="0">
                <a:solidFill>
                  <a:srgbClr val="595959"/>
                </a:solidFill>
                <a:latin typeface="Tw Cen MT" pitchFamily="34" charset="-18"/>
              </a:rPr>
              <a:t>meningitis-öv</a:t>
            </a: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</a:rPr>
              <a:t>; </a:t>
            </a:r>
            <a:r>
              <a:rPr lang="hu-HU" sz="2400" dirty="0" smtClean="0">
                <a:latin typeface="Tw Cen MT" pitchFamily="34" charset="-18"/>
              </a:rPr>
              <a:t>száraz évszakban, júniustól decemberig (porvihar, hideg éjszakák, felső légúti fertőzések)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7A91B"/>
              </a:buClr>
              <a:buFont typeface="Arial"/>
              <a:buChar char="▪"/>
            </a:pP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</a:rPr>
              <a:t>Zarándokok: Mekka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7A91B"/>
              </a:buClr>
              <a:buSzPct val="100000"/>
              <a:buFont typeface="Arial"/>
              <a:buChar char="▪"/>
            </a:pPr>
            <a:r>
              <a:rPr lang="hu-HU" sz="2400" b="1" i="0" dirty="0" smtClean="0">
                <a:solidFill>
                  <a:srgbClr val="595959"/>
                </a:solidFill>
                <a:latin typeface="Tw Cen MT" pitchFamily="34" charset="-18"/>
              </a:rPr>
              <a:t>Zárt közösségek</a:t>
            </a: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</a:rPr>
              <a:t>: kollégium, hadsereg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7A91B"/>
              </a:buClr>
              <a:buSzPct val="100000"/>
              <a:buFont typeface="Arial"/>
              <a:buChar char="▪"/>
            </a:pPr>
            <a:r>
              <a:rPr lang="hu-HU" sz="2400" b="0" i="0" dirty="0" smtClean="0">
                <a:solidFill>
                  <a:srgbClr val="595959"/>
                </a:solidFill>
                <a:latin typeface="Tw Cen MT" pitchFamily="34" charset="-18"/>
              </a:rPr>
              <a:t>Gyakran influenzajárványok idején jelentkezik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7A91B"/>
              </a:buClr>
              <a:buFont typeface="Arial"/>
              <a:buChar char="▪"/>
            </a:pPr>
            <a:r>
              <a:rPr lang="hu-HU" altLang="hu-HU" sz="2400" dirty="0" smtClean="0">
                <a:latin typeface="Tw Cen MT" pitchFamily="34" charset="-18"/>
              </a:rPr>
              <a:t>A </a:t>
            </a:r>
            <a:r>
              <a:rPr lang="hu-HU" altLang="hu-HU" sz="2400" b="1" dirty="0" smtClean="0">
                <a:latin typeface="Tw Cen MT" pitchFamily="34" charset="-18"/>
              </a:rPr>
              <a:t>legérzékenyebb</a:t>
            </a:r>
            <a:r>
              <a:rPr lang="hu-HU" altLang="hu-HU" sz="2400" dirty="0" smtClean="0">
                <a:latin typeface="Tw Cen MT" pitchFamily="34" charset="-18"/>
              </a:rPr>
              <a:t> korosztály: 6 hónapot betöltött csecsemők, lépirtottak, zsúfolt közösségben élők, immunhiányos betegségben szenvedők, vírusos fertőzésen átesettek</a:t>
            </a:r>
          </a:p>
          <a:p>
            <a:pPr marL="274320" indent="-2286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7A91B"/>
              </a:buClr>
              <a:buSzPct val="100000"/>
              <a:buFont typeface="Arial"/>
              <a:buChar char="▪"/>
            </a:pPr>
            <a:endParaRPr lang="hu-HU" sz="20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1792" cy="1590327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172200" y="241300"/>
            <a:ext cx="5384800" cy="265430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latin typeface="Tw Cen MT" pitchFamily="34" charset="-18"/>
              </a:rPr>
              <a:t>Magyarország</a:t>
            </a:r>
          </a:p>
          <a:p>
            <a:pPr lvl="1"/>
            <a:r>
              <a:rPr lang="hu-HU" sz="2000" dirty="0" smtClean="0">
                <a:latin typeface="Tw Cen MT" pitchFamily="34" charset="-18"/>
              </a:rPr>
              <a:t>1900-as évek elejétől adatok</a:t>
            </a:r>
          </a:p>
          <a:p>
            <a:pPr lvl="1"/>
            <a:r>
              <a:rPr lang="hu-HU" sz="2000" dirty="0" smtClean="0">
                <a:latin typeface="Tw Cen MT" pitchFamily="34" charset="-18"/>
              </a:rPr>
              <a:t>1940: 2572 fertőzés, 542 haláleset</a:t>
            </a:r>
          </a:p>
          <a:p>
            <a:pPr lvl="2"/>
            <a:r>
              <a:rPr lang="hu-HU" sz="2000" dirty="0" smtClean="0">
                <a:latin typeface="Tw Cen MT" pitchFamily="34" charset="-18"/>
              </a:rPr>
              <a:t>háború</a:t>
            </a:r>
          </a:p>
          <a:p>
            <a:pPr lvl="2"/>
            <a:r>
              <a:rPr lang="hu-HU" sz="2000" dirty="0" smtClean="0">
                <a:latin typeface="Tw Cen MT" pitchFamily="34" charset="-18"/>
              </a:rPr>
              <a:t>tömeg</a:t>
            </a:r>
          </a:p>
          <a:p>
            <a:pPr lvl="2"/>
            <a:r>
              <a:rPr lang="hu-HU" sz="2000" dirty="0" smtClean="0">
                <a:latin typeface="Tw Cen MT" pitchFamily="34" charset="-18"/>
              </a:rPr>
              <a:t>rossz higiéniai állapotok</a:t>
            </a:r>
          </a:p>
          <a:p>
            <a:pPr lvl="2"/>
            <a:r>
              <a:rPr lang="hu-HU" sz="2000" dirty="0" smtClean="0">
                <a:latin typeface="Tw Cen MT" pitchFamily="34" charset="-18"/>
              </a:rPr>
              <a:t>járvány Európában, Afrika és Ázsia egyes területein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08892"/>
            <a:ext cx="5931936" cy="33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10500" y="6611779"/>
            <a:ext cx="3441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hu-HU" sz="1000" dirty="0">
                <a:solidFill>
                  <a:schemeClr val="bg1"/>
                </a:solidFill>
                <a:latin typeface="Arial" charset="0"/>
              </a:rPr>
              <a:t>The Lancet Volume 369, Issue 9580 2007 2196 - 2210</a:t>
            </a:r>
          </a:p>
        </p:txBody>
      </p:sp>
    </p:spTree>
    <p:extLst>
      <p:ext uri="{BB962C8B-B14F-4D97-AF65-F5344CB8AC3E}">
        <p14:creationId xmlns:p14="http://schemas.microsoft.com/office/powerpoint/2010/main" val="7370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400" b="0" i="0" baseline="0" dirty="0" smtClean="0">
                <a:solidFill>
                  <a:srgbClr val="87A91B"/>
                </a:solidFill>
                <a:latin typeface="Tw Cen MT" panose="020B0602020104020603" pitchFamily="34" charset="-18"/>
              </a:rPr>
              <a:t>Prevenció - vakcinák</a:t>
            </a:r>
            <a:endParaRPr lang="hu-HU" sz="3400" b="0" i="0" baseline="0" dirty="0">
              <a:solidFill>
                <a:srgbClr val="87A91B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1300" y="1625600"/>
            <a:ext cx="5854700" cy="446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altLang="hu-HU" sz="2400" dirty="0" smtClean="0">
                <a:latin typeface="Tw Cen MT" pitchFamily="34" charset="-18"/>
              </a:rPr>
              <a:t>Vakcina típusok:</a:t>
            </a:r>
          </a:p>
          <a:p>
            <a:r>
              <a:rPr lang="hu-HU" altLang="hu-HU" sz="2400" dirty="0" smtClean="0">
                <a:latin typeface="Tw Cen MT" pitchFamily="34" charset="-18"/>
              </a:rPr>
              <a:t>csak tok </a:t>
            </a:r>
            <a:r>
              <a:rPr lang="hu-HU" altLang="hu-HU" sz="2400" dirty="0" err="1" smtClean="0">
                <a:latin typeface="Tw Cen MT" pitchFamily="34" charset="-18"/>
              </a:rPr>
              <a:t>poliszacharidot</a:t>
            </a:r>
            <a:r>
              <a:rPr lang="hu-HU" altLang="hu-HU" sz="2400" dirty="0" smtClean="0">
                <a:latin typeface="Tw Cen MT" pitchFamily="34" charset="-18"/>
              </a:rPr>
              <a:t> tartalmazó, 2 év fölött adható, Magyarországon már nincs forgalomban!</a:t>
            </a:r>
          </a:p>
          <a:p>
            <a:r>
              <a:rPr lang="hu-HU" altLang="hu-HU" sz="2400" dirty="0" err="1" smtClean="0">
                <a:latin typeface="Tw Cen MT" pitchFamily="34" charset="-18"/>
              </a:rPr>
              <a:t>tokpoliszacharid</a:t>
            </a:r>
            <a:r>
              <a:rPr lang="hu-HU" altLang="hu-HU" sz="2400" dirty="0" smtClean="0">
                <a:latin typeface="Tw Cen MT" pitchFamily="34" charset="-18"/>
              </a:rPr>
              <a:t> fehérjéhez kapcsolva (2 év alatt is adható)</a:t>
            </a:r>
          </a:p>
          <a:p>
            <a:r>
              <a:rPr lang="hu-HU" altLang="hu-HU" sz="2400" dirty="0" err="1" smtClean="0">
                <a:latin typeface="Tw Cen MT" pitchFamily="34" charset="-18"/>
              </a:rPr>
              <a:t>rekombináns</a:t>
            </a:r>
            <a:r>
              <a:rPr lang="hu-HU" altLang="hu-HU" sz="2400" dirty="0" smtClean="0">
                <a:latin typeface="Tw Cen MT" pitchFamily="34" charset="-18"/>
              </a:rPr>
              <a:t> fehérje alapú vakcina (minden korosztálynak adható)</a:t>
            </a:r>
            <a:endParaRPr lang="hu-HU" altLang="hu-HU" sz="2400" dirty="0">
              <a:latin typeface="Tw Cen MT" pitchFamily="34" charset="-18"/>
            </a:endParaRPr>
          </a:p>
        </p:txBody>
      </p:sp>
      <p:graphicFrame>
        <p:nvGraphicFramePr>
          <p:cNvPr id="5" name="Tartalom helye 4" descr="Sample table with 3 columns, 4 rows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677029" y="247649"/>
          <a:ext cx="5386386" cy="607142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9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739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hu-HU" altLang="hu-HU" sz="1800" dirty="0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Vakcina</a:t>
                      </a:r>
                      <a:endParaRPr lang="hu-HU" altLang="hu-HU" sz="1800" dirty="0">
                        <a:solidFill>
                          <a:schemeClr val="bg1"/>
                        </a:solidFill>
                        <a:latin typeface="Tw Cen MT" pitchFamily="34" charset="-1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Védelem</a:t>
                      </a:r>
                      <a:r>
                        <a:rPr lang="hu-HU" baseline="0" dirty="0" smtClean="0"/>
                        <a:t> (típus)</a:t>
                      </a:r>
                      <a:endParaRPr lang="hu-HU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012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b="1" dirty="0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Fehérjével</a:t>
                      </a:r>
                      <a:r>
                        <a:rPr lang="hu-HU" altLang="hu-HU" sz="1800" b="1" baseline="0" dirty="0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 </a:t>
                      </a:r>
                      <a:r>
                        <a:rPr lang="hu-HU" altLang="hu-HU" sz="1800" b="1" dirty="0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konjugált </a:t>
                      </a:r>
                      <a:r>
                        <a:rPr lang="hu-HU" altLang="hu-HU" sz="1800" b="1" dirty="0" err="1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tokpoliszacharid</a:t>
                      </a:r>
                      <a:r>
                        <a:rPr lang="hu-HU" altLang="hu-HU" sz="1800" b="1" dirty="0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 vakcinák</a:t>
                      </a:r>
                    </a:p>
                    <a:p>
                      <a:pPr algn="l"/>
                      <a:endParaRPr lang="hu-H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800" b="1" dirty="0" smtClean="0">
                          <a:latin typeface="Tw Cen MT" pitchFamily="34" charset="-18"/>
                        </a:rPr>
                        <a:t>MENINGITEC</a:t>
                      </a:r>
                      <a:r>
                        <a:rPr lang="en-US" altLang="hu-HU" sz="1800" b="1" baseline="30000" dirty="0" smtClean="0">
                          <a:latin typeface="Tw Cen MT" pitchFamily="34" charset="-18"/>
                        </a:rPr>
                        <a:t>®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w Cen MT" pitchFamily="34" charset="-18"/>
                        </a:rPr>
                        <a:t>C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46"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800" b="1" dirty="0" smtClean="0">
                          <a:latin typeface="Tw Cen MT" pitchFamily="34" charset="-18"/>
                        </a:rPr>
                        <a:t>MENJUGATE </a:t>
                      </a:r>
                      <a:r>
                        <a:rPr lang="en-US" altLang="hu-HU" sz="1800" b="1" dirty="0" smtClean="0">
                          <a:latin typeface="Tw Cen MT" pitchFamily="34" charset="-18"/>
                        </a:rPr>
                        <a:t>™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w Cen MT" pitchFamily="34" charset="-18"/>
                        </a:rPr>
                        <a:t>C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62"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800" b="1" dirty="0" err="1" smtClean="0">
                          <a:latin typeface="Tw Cen MT" pitchFamily="34" charset="-18"/>
                        </a:rPr>
                        <a:t>NeisVac-C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w Cen MT" pitchFamily="34" charset="-18"/>
                        </a:rPr>
                        <a:t>C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871"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800" b="1" dirty="0" err="1" smtClean="0">
                          <a:latin typeface="Tw Cen MT" pitchFamily="34" charset="-18"/>
                        </a:rPr>
                        <a:t>Menveo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w Cen MT" pitchFamily="34" charset="-18"/>
                        </a:rPr>
                        <a:t>A, C,W</a:t>
                      </a:r>
                      <a:r>
                        <a:rPr lang="hu-HU" b="1" baseline="-25000" dirty="0" smtClean="0">
                          <a:latin typeface="Tw Cen MT" pitchFamily="34" charset="-18"/>
                        </a:rPr>
                        <a:t>135</a:t>
                      </a:r>
                      <a:r>
                        <a:rPr lang="hu-HU" b="1" dirty="0" smtClean="0">
                          <a:latin typeface="Tw Cen MT" pitchFamily="34" charset="-18"/>
                        </a:rPr>
                        <a:t>,Y 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871"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800" b="1" dirty="0" smtClean="0">
                          <a:solidFill>
                            <a:schemeClr val="tx1"/>
                          </a:solidFill>
                          <a:latin typeface="Tw Cen MT" pitchFamily="34" charset="-18"/>
                          <a:cs typeface="Arial" charset="0"/>
                        </a:rPr>
                        <a:t>NIMENRIX</a:t>
                      </a:r>
                      <a:endParaRPr lang="hu-HU" b="1" dirty="0">
                        <a:solidFill>
                          <a:schemeClr val="tx1"/>
                        </a:solidFill>
                        <a:latin typeface="Tw Cen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w Cen MT" pitchFamily="34" charset="-18"/>
                        </a:rPr>
                        <a:t>A, C,W</a:t>
                      </a:r>
                      <a:r>
                        <a:rPr lang="hu-HU" b="1" baseline="-25000" dirty="0" smtClean="0">
                          <a:latin typeface="Tw Cen MT" pitchFamily="34" charset="-18"/>
                        </a:rPr>
                        <a:t>135</a:t>
                      </a:r>
                      <a:r>
                        <a:rPr lang="hu-HU" b="1" dirty="0" smtClean="0">
                          <a:latin typeface="Tw Cen MT" pitchFamily="34" charset="-18"/>
                        </a:rPr>
                        <a:t>,Y 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b="1" dirty="0" err="1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Rekombináns</a:t>
                      </a:r>
                      <a:r>
                        <a:rPr lang="hu-HU" altLang="hu-HU" sz="1800" b="1" dirty="0" smtClean="0">
                          <a:solidFill>
                            <a:schemeClr val="bg1"/>
                          </a:solidFill>
                          <a:latin typeface="Tw Cen MT" pitchFamily="34" charset="-18"/>
                        </a:rPr>
                        <a:t> protein alapú vakcina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800" b="1" dirty="0" err="1" smtClean="0">
                          <a:latin typeface="Tw Cen MT" pitchFamily="34" charset="-18"/>
                        </a:rPr>
                        <a:t>Bexsero</a:t>
                      </a:r>
                      <a:r>
                        <a:rPr lang="en-US" altLang="hu-HU" sz="1800" b="1" baseline="30000" dirty="0" smtClean="0">
                          <a:latin typeface="Tw Cen MT" pitchFamily="34" charset="-18"/>
                          <a:cs typeface="Arial" charset="0"/>
                        </a:rPr>
                        <a:t>®</a:t>
                      </a:r>
                      <a:endParaRPr lang="hu-HU" altLang="hu-HU" sz="1800" b="1" baseline="30000" dirty="0" smtClean="0">
                        <a:latin typeface="Tw Cen MT" pitchFamily="34" charset="-18"/>
                        <a:cs typeface="Arial" charset="0"/>
                      </a:endParaRPr>
                    </a:p>
                    <a:p>
                      <a:pPr algn="ctr"/>
                      <a:endParaRPr lang="hu-HU" sz="1800" b="1" baseline="30000" dirty="0" smtClean="0">
                        <a:solidFill>
                          <a:schemeClr val="tx1"/>
                        </a:solidFill>
                        <a:latin typeface="Tw Cen MT" pitchFamily="34" charset="-18"/>
                        <a:cs typeface="Arial" charset="0"/>
                      </a:endParaRPr>
                    </a:p>
                    <a:p>
                      <a:pPr algn="ctr"/>
                      <a:r>
                        <a:rPr lang="hu-HU" sz="1800" b="1" baseline="30000" dirty="0" smtClean="0">
                          <a:solidFill>
                            <a:schemeClr val="tx1"/>
                          </a:solidFill>
                          <a:latin typeface="Tw Cen MT" pitchFamily="34" charset="-18"/>
                          <a:cs typeface="Arial" charset="0"/>
                        </a:rPr>
                        <a:t>(2014-től)</a:t>
                      </a:r>
                      <a:endParaRPr lang="hu-HU" b="1" dirty="0">
                        <a:solidFill>
                          <a:schemeClr val="tx1"/>
                        </a:solidFill>
                        <a:latin typeface="Tw Cen MT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w Cen MT" pitchFamily="34" charset="-18"/>
                        </a:rPr>
                        <a:t>B</a:t>
                      </a:r>
                      <a:endParaRPr lang="hu-HU" b="1" dirty="0">
                        <a:latin typeface="Tw Cen MT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38792" cy="17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1543" cy="16438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3400" b="0" i="0" baseline="0" dirty="0" smtClean="0">
                <a:solidFill>
                  <a:srgbClr val="87A91B"/>
                </a:solidFill>
                <a:latin typeface="Tw Cen MT" panose="020B0602020104020603" pitchFamily="34" charset="-18"/>
              </a:rPr>
              <a:t>Árak</a:t>
            </a:r>
            <a:endParaRPr lang="hu-HU" sz="3400" b="0" i="0" baseline="0" dirty="0">
              <a:solidFill>
                <a:srgbClr val="87A91B"/>
              </a:solidFill>
              <a:latin typeface="Tw Cen MT" panose="020B0602020104020603" pitchFamily="34" charset="-18"/>
            </a:endParaRPr>
          </a:p>
        </p:txBody>
      </p:sp>
      <p:graphicFrame>
        <p:nvGraphicFramePr>
          <p:cNvPr id="6" name="Tartalom helye 5" descr="Fogaskerék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372475" y="185737"/>
          <a:ext cx="3633787" cy="625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Tartalom helye 7"/>
          <p:cNvGraphicFramePr>
            <a:graphicFrameLocks noGrp="1"/>
          </p:cNvGraphicFramePr>
          <p:nvPr>
            <p:ph sz="half" idx="1"/>
          </p:nvPr>
        </p:nvGraphicFramePr>
        <p:xfrm>
          <a:off x="114304" y="1845466"/>
          <a:ext cx="7972420" cy="45105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231"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Oltás neve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 err="1">
                          <a:latin typeface="Tw Cen MT" pitchFamily="34" charset="-18"/>
                        </a:rPr>
                        <a:t>Szerocs</a:t>
                      </a:r>
                      <a:r>
                        <a:rPr lang="hu-HU" sz="1800" dirty="0">
                          <a:latin typeface="Tw Cen MT" pitchFamily="34" charset="-18"/>
                        </a:rPr>
                        <a:t>.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Korosztály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újraoltás szükséges?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Ár</a:t>
                      </a:r>
                    </a:p>
                  </a:txBody>
                  <a:tcPr marL="28373" marR="28373" marT="11349" marB="113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179">
                <a:tc>
                  <a:txBody>
                    <a:bodyPr/>
                    <a:lstStyle/>
                    <a:p>
                      <a:r>
                        <a:rPr lang="hu-HU" sz="1800" dirty="0" err="1">
                          <a:latin typeface="Tw Cen MT" pitchFamily="34" charset="-18"/>
                        </a:rPr>
                        <a:t>Menveo</a:t>
                      </a:r>
                      <a:endParaRPr lang="hu-HU" sz="1800" dirty="0">
                        <a:latin typeface="Tw Cen MT" pitchFamily="34" charset="-18"/>
                      </a:endParaRP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A C W Y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2 éves kortól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nem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12287</a:t>
                      </a:r>
                    </a:p>
                  </a:txBody>
                  <a:tcPr marL="28373" marR="28373" marT="11349" marB="113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79"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Nimenrix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A C W Y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1 éves kortól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nem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13435</a:t>
                      </a:r>
                    </a:p>
                  </a:txBody>
                  <a:tcPr marL="28373" marR="28373" marT="11349" marB="1134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179"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Mencevax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A C W Y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2 éves kortól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igen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4952</a:t>
                      </a:r>
                    </a:p>
                  </a:txBody>
                  <a:tcPr marL="28373" marR="28373" marT="11349" marB="1134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311"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Meningitec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C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2 hónapos kortól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nem</a:t>
                      </a:r>
                      <a:br>
                        <a:rPr lang="hu-HU" sz="1800" dirty="0">
                          <a:latin typeface="Tw Cen MT" pitchFamily="34" charset="-18"/>
                        </a:rPr>
                      </a:br>
                      <a:r>
                        <a:rPr lang="hu-HU" sz="1800" dirty="0">
                          <a:latin typeface="Tw Cen MT" pitchFamily="34" charset="-18"/>
                        </a:rPr>
                        <a:t>egy év alattiaknál: igen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6468</a:t>
                      </a:r>
                      <a:br>
                        <a:rPr lang="hu-HU" sz="1800" dirty="0">
                          <a:latin typeface="Tw Cen MT" pitchFamily="34" charset="-18"/>
                        </a:rPr>
                      </a:br>
                      <a:r>
                        <a:rPr lang="hu-HU" sz="1800" dirty="0">
                          <a:latin typeface="Tw Cen MT" pitchFamily="34" charset="-18"/>
                        </a:rPr>
                        <a:t>két éves kor alatt támogatott ár: </a:t>
                      </a:r>
                      <a:r>
                        <a:rPr lang="hu-HU" sz="1800" dirty="0" smtClean="0">
                          <a:latin typeface="Tw Cen MT" pitchFamily="34" charset="-18"/>
                        </a:rPr>
                        <a:t>1940</a:t>
                      </a:r>
                      <a:r>
                        <a:rPr lang="hu-HU" sz="1800" b="1" dirty="0" smtClean="0">
                          <a:latin typeface="Tw Cen MT" pitchFamily="34" charset="-18"/>
                        </a:rPr>
                        <a:t>*</a:t>
                      </a:r>
                      <a:endParaRPr lang="hu-HU" sz="1800" b="1" dirty="0">
                        <a:latin typeface="Tw Cen MT" pitchFamily="34" charset="-18"/>
                      </a:endParaRPr>
                    </a:p>
                  </a:txBody>
                  <a:tcPr marL="28373" marR="28373" marT="11349" marB="1134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253"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Neisvac-C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C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2 hónapos kortól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nem</a:t>
                      </a:r>
                      <a:br>
                        <a:rPr lang="hu-HU" sz="1800" dirty="0">
                          <a:latin typeface="Tw Cen MT" pitchFamily="34" charset="-18"/>
                        </a:rPr>
                      </a:br>
                      <a:r>
                        <a:rPr lang="hu-HU" sz="1800" dirty="0">
                          <a:latin typeface="Tw Cen MT" pitchFamily="34" charset="-18"/>
                        </a:rPr>
                        <a:t>egy év alattiaknál: igen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6959</a:t>
                      </a:r>
                      <a:br>
                        <a:rPr lang="hu-HU" sz="1800" dirty="0">
                          <a:latin typeface="Tw Cen MT" pitchFamily="34" charset="-18"/>
                        </a:rPr>
                      </a:br>
                      <a:r>
                        <a:rPr lang="hu-HU" sz="1800" dirty="0">
                          <a:latin typeface="Tw Cen MT" pitchFamily="34" charset="-18"/>
                        </a:rPr>
                        <a:t>támogatott: </a:t>
                      </a:r>
                      <a:r>
                        <a:rPr lang="hu-HU" sz="1800" dirty="0" smtClean="0">
                          <a:latin typeface="Tw Cen MT" pitchFamily="34" charset="-18"/>
                        </a:rPr>
                        <a:t>2260</a:t>
                      </a:r>
                      <a:r>
                        <a:rPr lang="hu-HU" sz="1800" b="1" dirty="0" smtClean="0">
                          <a:latin typeface="Tw Cen MT" pitchFamily="34" charset="-18"/>
                        </a:rPr>
                        <a:t>*</a:t>
                      </a:r>
                      <a:endParaRPr lang="hu-HU" sz="1800" b="1" dirty="0">
                        <a:latin typeface="Tw Cen MT" pitchFamily="34" charset="-18"/>
                      </a:endParaRPr>
                    </a:p>
                  </a:txBody>
                  <a:tcPr marL="28373" marR="28373" marT="11349" marB="1134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07"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+1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B-típus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endParaRPr lang="hu-HU" sz="1800">
                        <a:latin typeface="Tw Cen MT" pitchFamily="34" charset="-18"/>
                      </a:endParaRPr>
                    </a:p>
                  </a:txBody>
                  <a:tcPr marL="54476" marR="54476" marT="27238" marB="27238"/>
                </a:tc>
                <a:tc>
                  <a:txBody>
                    <a:bodyPr/>
                    <a:lstStyle/>
                    <a:p>
                      <a:endParaRPr lang="hu-HU" sz="1800">
                        <a:latin typeface="Tw Cen MT" pitchFamily="34" charset="-18"/>
                      </a:endParaRPr>
                    </a:p>
                  </a:txBody>
                  <a:tcPr marL="54476" marR="54476" marT="27238" marB="27238"/>
                </a:tc>
                <a:tc>
                  <a:txBody>
                    <a:bodyPr/>
                    <a:lstStyle/>
                    <a:p>
                      <a:endParaRPr lang="hu-HU" sz="1800" dirty="0">
                        <a:latin typeface="Tw Cen MT" pitchFamily="34" charset="-18"/>
                      </a:endParaRPr>
                    </a:p>
                  </a:txBody>
                  <a:tcPr marL="54476" marR="54476" marT="27238" marB="2723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r>
                        <a:rPr lang="hu-HU" sz="1800" dirty="0" err="1">
                          <a:latin typeface="Tw Cen MT" pitchFamily="34" charset="-18"/>
                        </a:rPr>
                        <a:t>Bexsero</a:t>
                      </a:r>
                      <a:endParaRPr lang="hu-HU" sz="1800" dirty="0">
                        <a:latin typeface="Tw Cen MT" pitchFamily="34" charset="-18"/>
                      </a:endParaRP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B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2 hónapos kortól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latin typeface="Tw Cen MT" pitchFamily="34" charset="-18"/>
                        </a:rPr>
                        <a:t>igen</a:t>
                      </a:r>
                    </a:p>
                  </a:txBody>
                  <a:tcPr marL="28373" marR="28373" marT="11349" marB="11349"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Tw Cen MT" pitchFamily="34" charset="-18"/>
                        </a:rPr>
                        <a:t>26 800 Ft</a:t>
                      </a:r>
                    </a:p>
                  </a:txBody>
                  <a:tcPr marL="28373" marR="28373" marT="11349" marB="1134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714376" y="6560108"/>
            <a:ext cx="330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  <a:latin typeface="Tw Cen MT" pitchFamily="34" charset="-18"/>
              </a:rPr>
              <a:t>http://haziorvosblog.hu/</a:t>
            </a:r>
            <a:endParaRPr lang="hu-HU" sz="1000" dirty="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7900988" y="5929313"/>
            <a:ext cx="728663" cy="30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8586787" y="5929313"/>
            <a:ext cx="164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w Cen MT" pitchFamily="34" charset="-18"/>
              </a:rPr>
              <a:t>80-110 ezer Ft</a:t>
            </a:r>
            <a:endParaRPr lang="hu-HU" dirty="0">
              <a:latin typeface="Tw Cen MT" pitchFamily="34" charset="-18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800849" y="6557961"/>
            <a:ext cx="374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Tw Cen MT" pitchFamily="34" charset="-18"/>
              </a:rPr>
              <a:t>*</a:t>
            </a:r>
            <a:r>
              <a:rPr lang="hu-HU" dirty="0" smtClean="0">
                <a:solidFill>
                  <a:schemeClr val="bg1"/>
                </a:solidFill>
                <a:latin typeface="Tw Cen MT" pitchFamily="34" charset="-18"/>
              </a:rPr>
              <a:t> 2017 januárjától INGYENES</a:t>
            </a:r>
            <a:endParaRPr lang="hu-HU" dirty="0">
              <a:solidFill>
                <a:schemeClr val="bg1"/>
              </a:solidFill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548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>
                <a:latin typeface="Tw Cen MT" panose="020B0602020104020603" pitchFamily="34" charset="-18"/>
              </a:rPr>
              <a:t>Mycobacterium</a:t>
            </a:r>
            <a:r>
              <a:rPr lang="hu-HU" i="1" dirty="0" smtClean="0">
                <a:latin typeface="Tw Cen MT" panose="020B0602020104020603" pitchFamily="34" charset="-18"/>
              </a:rPr>
              <a:t> </a:t>
            </a:r>
            <a:r>
              <a:rPr lang="hu-HU" i="1" dirty="0" err="1" smtClean="0">
                <a:latin typeface="Tw Cen MT" panose="020B0602020104020603" pitchFamily="34" charset="-18"/>
              </a:rPr>
              <a:t>tuberculosis</a:t>
            </a:r>
            <a:endParaRPr lang="hu-HU" dirty="0">
              <a:latin typeface="Tw Cen MT" panose="020B0602020104020603" pitchFamily="34" charset="-18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Tw Cen MT" panose="020B0602020104020603" pitchFamily="34" charset="-18"/>
              </a:rPr>
              <a:t>Gümőkór, tüdőtuberkulózis</a:t>
            </a:r>
            <a:endParaRPr lang="hu-HU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86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w Cen MT" panose="020B0602020104020603" pitchFamily="34" charset="-18"/>
              </a:rPr>
              <a:t>KÖSZÖNÖM </a:t>
            </a:r>
            <a:br>
              <a:rPr lang="hu-HU" dirty="0" smtClean="0">
                <a:latin typeface="Tw Cen MT" panose="020B0602020104020603" pitchFamily="34" charset="-18"/>
              </a:rPr>
            </a:br>
            <a:r>
              <a:rPr lang="hu-HU" dirty="0" smtClean="0">
                <a:latin typeface="Tw Cen MT" panose="020B0602020104020603" pitchFamily="34" charset="-18"/>
              </a:rPr>
              <a:t>A</a:t>
            </a:r>
            <a:br>
              <a:rPr lang="hu-HU" dirty="0" smtClean="0">
                <a:latin typeface="Tw Cen MT" panose="020B0602020104020603" pitchFamily="34" charset="-18"/>
              </a:rPr>
            </a:br>
            <a:r>
              <a:rPr lang="hu-HU" dirty="0" smtClean="0">
                <a:latin typeface="Tw Cen MT" panose="020B0602020104020603" pitchFamily="34" charset="-18"/>
              </a:rPr>
              <a:t>FIGYELMET!</a:t>
            </a:r>
            <a:endParaRPr lang="hu-HU" dirty="0">
              <a:latin typeface="Tw Cen MT" panose="020B0602020104020603" pitchFamily="34" charset="-18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3236" cy="4265114"/>
          </a:xfrm>
        </p:spPr>
      </p:pic>
      <p:sp>
        <p:nvSpPr>
          <p:cNvPr id="922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36" y="2882911"/>
            <a:ext cx="4071108" cy="30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i="1" dirty="0" err="1" smtClean="0">
                <a:latin typeface="Tw Cen MT" panose="020B0602020104020603" pitchFamily="34" charset="-18"/>
              </a:rPr>
              <a:t>Mycobacterium</a:t>
            </a:r>
            <a:r>
              <a:rPr lang="hu-HU" altLang="hu-HU" i="1" dirty="0" smtClean="0">
                <a:latin typeface="Tw Cen MT" panose="020B0602020104020603" pitchFamily="34" charset="-18"/>
              </a:rPr>
              <a:t> </a:t>
            </a:r>
            <a:r>
              <a:rPr lang="hu-HU" altLang="hu-HU" i="1" dirty="0" err="1" smtClean="0">
                <a:latin typeface="Tw Cen MT" panose="020B0602020104020603" pitchFamily="34" charset="-18"/>
              </a:rPr>
              <a:t>tuberculosis</a:t>
            </a:r>
            <a:endParaRPr lang="hu-HU" altLang="hu-HU" i="1" dirty="0" smtClean="0">
              <a:latin typeface="Tw Cen MT" panose="020B0602020104020603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93649"/>
          </a:xfrm>
          <a:prstGeom prst="rect">
            <a:avLst/>
          </a:prstGeom>
        </p:spPr>
      </p:pic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857250" y="2085022"/>
            <a:ext cx="10210800" cy="28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hu-HU" altLang="hu-HU" sz="2400" dirty="0" smtClean="0">
                <a:latin typeface="Tw Cen MT" panose="020B0602020104020603" pitchFamily="34" charset="-18"/>
              </a:rPr>
              <a:t>Pálcák</a:t>
            </a:r>
            <a:r>
              <a:rPr lang="hu-HU" altLang="hu-HU" sz="2400" dirty="0">
                <a:latin typeface="Tw Cen MT" panose="020B0602020104020603" pitchFamily="34" charset="-18"/>
              </a:rPr>
              <a:t>, melyek gombafonal szerűen rendeződnek → ‘</a:t>
            </a:r>
            <a:r>
              <a:rPr lang="hu-HU" altLang="hu-HU" sz="2400" dirty="0" err="1">
                <a:latin typeface="Tw Cen MT" panose="020B0602020104020603" pitchFamily="34" charset="-18"/>
              </a:rPr>
              <a:t>myco</a:t>
            </a:r>
            <a:r>
              <a:rPr lang="hu-HU" altLang="hu-HU" sz="2400" dirty="0">
                <a:latin typeface="Tw Cen MT" panose="020B0602020104020603" pitchFamily="34" charset="-18"/>
              </a:rPr>
              <a:t>-</a:t>
            </a:r>
            <a:r>
              <a:rPr lang="hu-HU" altLang="hu-HU" sz="2400" dirty="0" smtClean="0">
                <a:latin typeface="Tw Cen MT" panose="020B0602020104020603" pitchFamily="34" charset="-18"/>
              </a:rPr>
              <a:t>’</a:t>
            </a:r>
          </a:p>
          <a:p>
            <a:pPr marL="342900" indent="-34290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hu-HU" altLang="hu-HU" sz="2400" dirty="0" smtClean="0">
                <a:latin typeface="Tw Cen MT" panose="020B0602020104020603" pitchFamily="34" charset="-18"/>
              </a:rPr>
              <a:t>Erősen hidrofób sejtfal: ellenálló (saválló)</a:t>
            </a:r>
          </a:p>
          <a:p>
            <a:pPr marL="342900" indent="-34290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hu-HU" altLang="hu-HU" sz="2400" dirty="0" err="1" smtClean="0">
                <a:latin typeface="Tw Cen MT" panose="020B0602020104020603" pitchFamily="34" charset="-18"/>
              </a:rPr>
              <a:t>Lófarokszerűen</a:t>
            </a:r>
            <a:r>
              <a:rPr lang="hu-HU" altLang="hu-HU" sz="2400" dirty="0" smtClean="0">
                <a:latin typeface="Tw Cen MT" panose="020B0602020104020603" pitchFamily="34" charset="-18"/>
              </a:rPr>
              <a:t> </a:t>
            </a:r>
            <a:r>
              <a:rPr lang="hu-HU" altLang="hu-HU" sz="2400" dirty="0" err="1" smtClean="0">
                <a:latin typeface="Tw Cen MT" panose="020B0602020104020603" pitchFamily="34" charset="-18"/>
              </a:rPr>
              <a:t>összecsapzódik</a:t>
            </a:r>
            <a:r>
              <a:rPr lang="hu-HU" altLang="hu-HU" sz="2400" dirty="0" smtClean="0">
                <a:latin typeface="Tw Cen MT" panose="020B0602020104020603" pitchFamily="34" charset="-18"/>
              </a:rPr>
              <a:t> mikroszkópos készítményben</a:t>
            </a:r>
          </a:p>
          <a:p>
            <a:pPr marL="342900" indent="-342900">
              <a:spcBef>
                <a:spcPts val="700"/>
              </a:spcBef>
              <a:buFont typeface="Wingdings" panose="05000000000000000000" pitchFamily="2" charset="2"/>
              <a:buChar char="ü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hu-HU" altLang="hu-HU" sz="2400" dirty="0" smtClean="0">
                <a:latin typeface="Tw Cen MT" panose="020B0602020104020603" pitchFamily="34" charset="-18"/>
              </a:rPr>
              <a:t>Lassan növekszik (hosszú tenyésztési idő)</a:t>
            </a:r>
            <a:endParaRPr lang="hu-HU" altLang="hu-HU" sz="2400" dirty="0">
              <a:latin typeface="Tw Cen MT" panose="020B0602020104020603" pitchFamily="34" charset="-18"/>
            </a:endParaRPr>
          </a:p>
          <a:p>
            <a:endParaRPr lang="hu-HU" altLang="hu-HU" sz="2400" dirty="0">
              <a:latin typeface="Tw Cen MT" panose="020B0602020104020603" pitchFamily="34" charset="-18"/>
            </a:endParaRPr>
          </a:p>
          <a:p>
            <a:pPr eaLnBrk="1" hangingPunct="1"/>
            <a:endParaRPr lang="hu-HU" altLang="hu-HU" sz="2400" dirty="0" smtClean="0">
              <a:latin typeface="Tw Cen MT" panose="020B0602020104020603" pitchFamily="34" charset="-18"/>
            </a:endParaRPr>
          </a:p>
          <a:p>
            <a:pPr eaLnBrk="1" hangingPunct="1"/>
            <a:endParaRPr lang="hu-HU" altLang="hu-HU" dirty="0">
              <a:latin typeface="Tw Cen MT" panose="020B0602020104020603" pitchFamily="34" charset="-18"/>
            </a:endParaRPr>
          </a:p>
        </p:txBody>
      </p:sp>
      <p:pic>
        <p:nvPicPr>
          <p:cNvPr id="9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1741199"/>
            <a:ext cx="3390306" cy="225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659" y="4493438"/>
            <a:ext cx="2933700" cy="236456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618" y="4157988"/>
            <a:ext cx="2133600" cy="16002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422514" y="4032191"/>
            <a:ext cx="3333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000" dirty="0">
                <a:latin typeface="Tw Cen MT" panose="020B0602020104020603" pitchFamily="34" charset="-18"/>
              </a:rPr>
              <a:t>cseppfertőzéssel </a:t>
            </a:r>
            <a:r>
              <a:rPr lang="hu-HU" sz="2000" dirty="0" smtClean="0">
                <a:latin typeface="Tw Cen MT" panose="020B0602020104020603" pitchFamily="34" charset="-18"/>
              </a:rPr>
              <a:t>terjed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000" dirty="0">
                <a:latin typeface="Tw Cen MT" panose="020B0602020104020603" pitchFamily="34" charset="-18"/>
              </a:rPr>
              <a:t>a</a:t>
            </a:r>
            <a:r>
              <a:rPr lang="hu-HU" sz="2000" dirty="0" smtClean="0">
                <a:latin typeface="Tw Cen MT" panose="020B0602020104020603" pitchFamily="34" charset="-18"/>
              </a:rPr>
              <a:t> baktérium, </a:t>
            </a:r>
            <a:r>
              <a:rPr lang="hu-HU" sz="2000" dirty="0">
                <a:latin typeface="Tw Cen MT" panose="020B0602020104020603" pitchFamily="34" charset="-18"/>
              </a:rPr>
              <a:t>miután belélegezték, megtelepszik a tüdőben, majd amint az immunrendszer gyengül, fertőz, és a vérrel a test bármely területére </a:t>
            </a:r>
            <a:r>
              <a:rPr lang="hu-HU" sz="2000" dirty="0" smtClean="0">
                <a:latin typeface="Tw Cen MT" panose="020B0602020104020603" pitchFamily="34" charset="-18"/>
              </a:rPr>
              <a:t>eljuthat</a:t>
            </a:r>
            <a:r>
              <a:rPr lang="hu-HU" sz="2000" dirty="0">
                <a:latin typeface="Tw Cen MT" panose="020B0602020104020603" pitchFamily="34" charset="-18"/>
              </a:rPr>
              <a:t/>
            </a:r>
            <a:br>
              <a:rPr lang="hu-HU" sz="2000" dirty="0">
                <a:latin typeface="Tw Cen MT" panose="020B0602020104020603" pitchFamily="34" charset="-18"/>
              </a:rPr>
            </a:br>
            <a:r>
              <a:rPr lang="hu-HU" sz="2000" dirty="0">
                <a:latin typeface="Tw Cen MT" panose="020B0602020104020603" pitchFamily="34" charset="-18"/>
              </a:rPr>
              <a:t/>
            </a:r>
            <a:br>
              <a:rPr lang="hu-HU" sz="2000" dirty="0">
                <a:latin typeface="Tw Cen MT" panose="020B0602020104020603" pitchFamily="34" charset="-18"/>
              </a:rPr>
            </a:br>
            <a:endParaRPr lang="hu-HU" sz="2000" dirty="0">
              <a:latin typeface="Tw Cen MT" panose="020B0602020104020603" pitchFamily="34" charset="-18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07686"/>
            <a:ext cx="3293170" cy="24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w Cen MT" panose="020B0602020104020603" pitchFamily="34" charset="-18"/>
              </a:rPr>
              <a:t>Megelőzés: védőoltás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9364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38125" y="1681995"/>
            <a:ext cx="11715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w Cen MT" panose="020B0602020104020603" pitchFamily="34" charset="-18"/>
              </a:rPr>
              <a:t>Védőoltásként a </a:t>
            </a:r>
            <a:r>
              <a:rPr lang="hu-HU" sz="2400" i="1" dirty="0">
                <a:latin typeface="Tw Cen MT" panose="020B0602020104020603" pitchFamily="34" charset="-18"/>
              </a:rPr>
              <a:t>BCG (</a:t>
            </a:r>
            <a:r>
              <a:rPr lang="hu-HU" sz="2400" i="1" dirty="0" err="1">
                <a:latin typeface="Tw Cen MT" panose="020B0602020104020603" pitchFamily="34" charset="-18"/>
              </a:rPr>
              <a:t>Bacille</a:t>
            </a:r>
            <a:r>
              <a:rPr lang="hu-HU" sz="2400" i="1" dirty="0">
                <a:latin typeface="Tw Cen MT" panose="020B0602020104020603" pitchFamily="34" charset="-18"/>
              </a:rPr>
              <a:t> </a:t>
            </a:r>
            <a:r>
              <a:rPr lang="hu-HU" sz="2400" i="1" dirty="0" err="1">
                <a:latin typeface="Tw Cen MT" panose="020B0602020104020603" pitchFamily="34" charset="-18"/>
              </a:rPr>
              <a:t>Calmette</a:t>
            </a:r>
            <a:r>
              <a:rPr lang="hu-HU" sz="2400" i="1" dirty="0">
                <a:latin typeface="Tw Cen MT" panose="020B0602020104020603" pitchFamily="34" charset="-18"/>
              </a:rPr>
              <a:t> - </a:t>
            </a:r>
            <a:r>
              <a:rPr lang="hu-HU" sz="2400" i="1" dirty="0" err="1">
                <a:latin typeface="Tw Cen MT" panose="020B0602020104020603" pitchFamily="34" charset="-18"/>
              </a:rPr>
              <a:t>Guérin</a:t>
            </a:r>
            <a:r>
              <a:rPr lang="hu-HU" sz="2400" i="1" dirty="0">
                <a:latin typeface="Tw Cen MT" panose="020B0602020104020603" pitchFamily="34" charset="-18"/>
              </a:rPr>
              <a:t>)</a:t>
            </a:r>
            <a:r>
              <a:rPr lang="hu-HU" sz="2400" dirty="0">
                <a:latin typeface="Tw Cen MT" panose="020B0602020104020603" pitchFamily="34" charset="-18"/>
              </a:rPr>
              <a:t> törzset használjuk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w Cen MT" panose="020B0602020104020603" pitchFamily="34" charset="-18"/>
              </a:rPr>
              <a:t> Élő, </a:t>
            </a:r>
            <a:r>
              <a:rPr lang="hu-HU" sz="2400" dirty="0" err="1">
                <a:latin typeface="Tw Cen MT" panose="020B0602020104020603" pitchFamily="34" charset="-18"/>
              </a:rPr>
              <a:t>attenuált</a:t>
            </a:r>
            <a:r>
              <a:rPr lang="hu-HU" sz="2400" dirty="0">
                <a:latin typeface="Tw Cen MT" panose="020B0602020104020603" pitchFamily="34" charset="-18"/>
              </a:rPr>
              <a:t> (legyengített) </a:t>
            </a:r>
            <a:r>
              <a:rPr lang="hu-HU" sz="2400" i="1" dirty="0" err="1">
                <a:latin typeface="Tw Cen MT" panose="020B0602020104020603" pitchFamily="34" charset="-18"/>
              </a:rPr>
              <a:t>Mycobacterium</a:t>
            </a:r>
            <a:r>
              <a:rPr lang="hu-HU" sz="2400" i="1" dirty="0">
                <a:latin typeface="Tw Cen MT" panose="020B0602020104020603" pitchFamily="34" charset="-18"/>
              </a:rPr>
              <a:t> </a:t>
            </a:r>
            <a:r>
              <a:rPr lang="hu-HU" sz="2400" i="1" dirty="0" err="1">
                <a:latin typeface="Tw Cen MT" panose="020B0602020104020603" pitchFamily="34" charset="-18"/>
              </a:rPr>
              <a:t>bovis</a:t>
            </a:r>
            <a:r>
              <a:rPr lang="hu-HU" sz="2400" i="1" dirty="0">
                <a:latin typeface="Tw Cen MT" panose="020B0602020104020603" pitchFamily="34" charset="-18"/>
              </a:rPr>
              <a:t> </a:t>
            </a:r>
            <a:r>
              <a:rPr lang="hu-HU" sz="2400" dirty="0">
                <a:latin typeface="Tw Cen MT" panose="020B0602020104020603" pitchFamily="34" charset="-18"/>
              </a:rPr>
              <a:t>baktériumokat tartalmaz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w Cen MT" panose="020B0602020104020603" pitchFamily="34" charset="-18"/>
              </a:rPr>
              <a:t> Az oltás hazánkban a kötelező oltási séma része, a csecsemők az oltást általában még a szülészeti osztályokon </a:t>
            </a:r>
            <a:r>
              <a:rPr lang="hu-HU" sz="2400" dirty="0" smtClean="0">
                <a:latin typeface="Tw Cen MT" panose="020B0602020104020603" pitchFamily="34" charset="-18"/>
              </a:rPr>
              <a:t>megkapják</a:t>
            </a:r>
            <a:endParaRPr lang="hu-HU" sz="2400" dirty="0">
              <a:latin typeface="Tw Cen MT" panose="020B0602020104020603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w Cen MT" panose="020B0602020104020603" pitchFamily="34" charset="-18"/>
              </a:rPr>
              <a:t>Az oltás semmiképpen nem jelent garanciát a tuberkulózis elleni teljes védettségre. Hatásos a gyermekkori TBC megakadályozásában</a:t>
            </a:r>
            <a:endParaRPr lang="hu-HU" altLang="hu-HU" sz="2400" dirty="0">
              <a:latin typeface="Tw Cen MT" panose="020B0602020104020603" pitchFamily="34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327" y="4072114"/>
            <a:ext cx="7874548" cy="24079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78665"/>
            <a:ext cx="3326130" cy="2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>
                <a:latin typeface="Tw Cen MT" panose="020B0602020104020603" pitchFamily="34" charset="-18"/>
              </a:rPr>
              <a:t>Haemophilus</a:t>
            </a:r>
            <a:r>
              <a:rPr lang="hu-HU" dirty="0">
                <a:latin typeface="Tw Cen MT" panose="020B0602020104020603" pitchFamily="34" charset="-18"/>
              </a:rPr>
              <a:t> </a:t>
            </a:r>
            <a:r>
              <a:rPr lang="hu-HU" i="1" dirty="0">
                <a:latin typeface="Tw Cen MT" panose="020B0602020104020603" pitchFamily="34" charset="-18"/>
              </a:rPr>
              <a:t>INFLUENZAE</a:t>
            </a:r>
            <a:endParaRPr lang="hu-HU" dirty="0">
              <a:latin typeface="Tw Cen MT" panose="020B0602020104020603" pitchFamily="34" charset="-18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Tw Cen MT" panose="020B0602020104020603" pitchFamily="34" charset="-18"/>
              </a:rPr>
              <a:t>agyhártyagyulladás</a:t>
            </a:r>
            <a:endParaRPr lang="hu-HU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04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i="1" dirty="0" err="1" smtClean="0">
                <a:latin typeface="Tw Cen MT" panose="020B0602020104020603" pitchFamily="34" charset="-18"/>
              </a:rPr>
              <a:t>Haemophilus</a:t>
            </a:r>
            <a:endParaRPr lang="hu-HU" altLang="hu-HU" i="1" dirty="0" smtClean="0">
              <a:latin typeface="Tw Cen MT" panose="020B0602020104020603" pitchFamily="34" charset="-18"/>
            </a:endParaRPr>
          </a:p>
        </p:txBody>
      </p:sp>
      <p:pic>
        <p:nvPicPr>
          <p:cNvPr id="35844" name="Picture 4" descr="Haemophilus influenz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05" y="0"/>
            <a:ext cx="3508057" cy="28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zövegdoboz 4"/>
          <p:cNvSpPr txBox="1">
            <a:spLocks noChangeArrowheads="1"/>
          </p:cNvSpPr>
          <p:nvPr/>
        </p:nvSpPr>
        <p:spPr bwMode="auto">
          <a:xfrm>
            <a:off x="533400" y="1916114"/>
            <a:ext cx="669480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hu-HU" altLang="hu-HU" sz="2000" dirty="0" smtClean="0">
                <a:latin typeface="Tw Cen MT" panose="020B0602020104020603" pitchFamily="34" charset="-18"/>
              </a:rPr>
              <a:t>Ezek a baktériumok kis</a:t>
            </a:r>
            <a:r>
              <a:rPr lang="en-US" altLang="hu-HU" sz="2000" dirty="0">
                <a:latin typeface="Tw Cen MT" panose="020B0602020104020603" pitchFamily="34" charset="-18"/>
              </a:rPr>
              <a:t>,</a:t>
            </a:r>
            <a:r>
              <a:rPr lang="hu-HU" altLang="hu-HU" sz="2000" dirty="0">
                <a:latin typeface="Tw Cen MT" panose="020B0602020104020603" pitchFamily="34" charset="-18"/>
              </a:rPr>
              <a:t> </a:t>
            </a:r>
            <a:r>
              <a:rPr lang="hu-HU" altLang="hu-HU" sz="2000" dirty="0" smtClean="0">
                <a:latin typeface="Tw Cen MT" panose="020B0602020104020603" pitchFamily="34" charset="-18"/>
              </a:rPr>
              <a:t>G</a:t>
            </a:r>
            <a:r>
              <a:rPr lang="en-US" altLang="hu-HU" sz="2000" dirty="0">
                <a:latin typeface="Tw Cen MT" panose="020B0602020104020603" pitchFamily="34" charset="-18"/>
              </a:rPr>
              <a:t>ram-</a:t>
            </a:r>
            <a:r>
              <a:rPr lang="en-US" altLang="hu-HU" sz="2000" dirty="0" err="1">
                <a:latin typeface="Tw Cen MT" panose="020B0602020104020603" pitchFamily="34" charset="-18"/>
              </a:rPr>
              <a:t>negat</a:t>
            </a:r>
            <a:r>
              <a:rPr lang="hu-HU" altLang="hu-HU" sz="2000" dirty="0">
                <a:latin typeface="Tw Cen MT" panose="020B0602020104020603" pitchFamily="34" charset="-18"/>
              </a:rPr>
              <a:t>ív pálcák, amelyek a humán nyálkahártyán, főleg a szájüregben </a:t>
            </a:r>
            <a:r>
              <a:rPr lang="hu-HU" altLang="hu-HU" sz="2000" dirty="0" smtClean="0">
                <a:latin typeface="Tw Cen MT" panose="020B0602020104020603" pitchFamily="34" charset="-18"/>
              </a:rPr>
              <a:t>találhatók</a:t>
            </a:r>
          </a:p>
          <a:p>
            <a:pPr eaLnBrk="1" hangingPunct="1"/>
            <a:endParaRPr lang="hu-HU" altLang="hu-HU" sz="2000" dirty="0">
              <a:latin typeface="Tw Cen MT" panose="020B0602020104020603" pitchFamily="34" charset="-18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latin typeface="Tw Cen MT" panose="020B0602020104020603" pitchFamily="34" charset="-18"/>
              </a:rPr>
              <a:t>Az </a:t>
            </a:r>
            <a:r>
              <a:rPr lang="en-US" sz="2000" dirty="0">
                <a:latin typeface="Tw Cen MT" panose="020B0602020104020603" pitchFamily="34" charset="-18"/>
              </a:rPr>
              <a:t>1889-1892</a:t>
            </a:r>
            <a:r>
              <a:rPr lang="hu-HU" sz="2000" dirty="0">
                <a:latin typeface="Tw Cen MT" panose="020B0602020104020603" pitchFamily="34" charset="-18"/>
              </a:rPr>
              <a:t>-</a:t>
            </a:r>
            <a:r>
              <a:rPr lang="hu-HU" sz="2000" dirty="0" err="1">
                <a:latin typeface="Tw Cen MT" panose="020B0602020104020603" pitchFamily="34" charset="-18"/>
              </a:rPr>
              <a:t>ig</a:t>
            </a:r>
            <a:r>
              <a:rPr lang="hu-HU" sz="2000" dirty="0">
                <a:latin typeface="Tw Cen MT" panose="020B0602020104020603" pitchFamily="34" charset="-18"/>
              </a:rPr>
              <a:t> tartó influenza </a:t>
            </a:r>
            <a:r>
              <a:rPr lang="hu-HU" sz="2000" dirty="0" smtClean="0">
                <a:latin typeface="Tw Cen MT" panose="020B0602020104020603" pitchFamily="34" charset="-18"/>
              </a:rPr>
              <a:t>járvány alatt</a:t>
            </a:r>
            <a:r>
              <a:rPr lang="hu-HU" sz="2000" dirty="0">
                <a:latin typeface="Tw Cen MT" panose="020B0602020104020603" pitchFamily="34" charset="-18"/>
              </a:rPr>
              <a:t> </a:t>
            </a:r>
            <a:r>
              <a:rPr lang="en-US" sz="2000" b="1" dirty="0" smtClean="0">
                <a:latin typeface="Tw Cen MT" panose="020B0602020104020603" pitchFamily="34" charset="-18"/>
              </a:rPr>
              <a:t>Pfeiffer </a:t>
            </a:r>
            <a:r>
              <a:rPr lang="hu-HU" sz="2000" dirty="0">
                <a:latin typeface="Tw Cen MT" panose="020B0602020104020603" pitchFamily="34" charset="-18"/>
              </a:rPr>
              <a:t>figyelte meg a beteg ember légúti váladékában a nagyszámban jelen levő, kisméretű pálcákat, melyeket mint kórokozókat azonosított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latin typeface="Tw Cen MT" panose="020B0602020104020603" pitchFamily="34" charset="-18"/>
              </a:rPr>
              <a:t>A valódi </a:t>
            </a:r>
            <a:r>
              <a:rPr lang="hu-HU" sz="2000" dirty="0" smtClean="0">
                <a:latin typeface="Tw Cen MT" panose="020B0602020104020603" pitchFamily="34" charset="-18"/>
              </a:rPr>
              <a:t>kórokozót, </a:t>
            </a:r>
            <a:r>
              <a:rPr lang="hu-HU" sz="2000" dirty="0">
                <a:latin typeface="Tw Cen MT" panose="020B0602020104020603" pitchFamily="34" charset="-18"/>
              </a:rPr>
              <a:t>az influenza vírus </a:t>
            </a:r>
            <a:r>
              <a:rPr lang="en-US" sz="2000" dirty="0">
                <a:latin typeface="Tw Cen MT" panose="020B0602020104020603" pitchFamily="34" charset="-18"/>
              </a:rPr>
              <a:t>1933</a:t>
            </a:r>
            <a:r>
              <a:rPr lang="hu-HU" sz="2000" dirty="0">
                <a:latin typeface="Tw Cen MT" panose="020B0602020104020603" pitchFamily="34" charset="-18"/>
              </a:rPr>
              <a:t>-</a:t>
            </a:r>
            <a:r>
              <a:rPr lang="hu-HU" sz="2000" dirty="0" err="1">
                <a:latin typeface="Tw Cen MT" panose="020B0602020104020603" pitchFamily="34" charset="-18"/>
              </a:rPr>
              <a:t>ban</a:t>
            </a:r>
            <a:r>
              <a:rPr lang="hu-HU" sz="2000" dirty="0">
                <a:latin typeface="Tw Cen MT" panose="020B0602020104020603" pitchFamily="34" charset="-18"/>
              </a:rPr>
              <a:t> </a:t>
            </a:r>
            <a:r>
              <a:rPr lang="hu-HU" sz="2000" dirty="0" smtClean="0">
                <a:latin typeface="Tw Cen MT" panose="020B0602020104020603" pitchFamily="34" charset="-18"/>
              </a:rPr>
              <a:t>fedezték fel, </a:t>
            </a:r>
            <a:r>
              <a:rPr lang="hu-HU" sz="2000" dirty="0">
                <a:latin typeface="Tw Cen MT" panose="020B0602020104020603" pitchFamily="34" charset="-18"/>
              </a:rPr>
              <a:t>de a</a:t>
            </a:r>
            <a:r>
              <a:rPr lang="en-US" sz="2000" dirty="0">
                <a:latin typeface="Tw Cen MT" panose="020B0602020104020603" pitchFamily="34" charset="-18"/>
              </a:rPr>
              <a:t> </a:t>
            </a:r>
            <a:r>
              <a:rPr lang="en-US" sz="2000" i="1" dirty="0">
                <a:latin typeface="Tw Cen MT" panose="020B0602020104020603" pitchFamily="34" charset="-18"/>
              </a:rPr>
              <a:t>H. </a:t>
            </a:r>
            <a:r>
              <a:rPr lang="en-US" sz="2000" i="1" dirty="0" err="1">
                <a:latin typeface="Tw Cen MT" panose="020B0602020104020603" pitchFamily="34" charset="-18"/>
              </a:rPr>
              <a:t>influenzae</a:t>
            </a:r>
            <a:r>
              <a:rPr lang="en-US" sz="2000" dirty="0">
                <a:latin typeface="Tw Cen MT" panose="020B0602020104020603" pitchFamily="34" charset="-18"/>
              </a:rPr>
              <a:t> </a:t>
            </a:r>
            <a:r>
              <a:rPr lang="hu-HU" sz="2000" dirty="0">
                <a:latin typeface="Tw Cen MT" panose="020B0602020104020603" pitchFamily="34" charset="-18"/>
              </a:rPr>
              <a:t>segített a vírusnak a fertőzés folyamatában valamint másodlagos bakteriális fertőzőként részt vett a magas halálozási statisztikák alakításában az </a:t>
            </a:r>
            <a:r>
              <a:rPr lang="en-US" sz="2000" dirty="0">
                <a:latin typeface="Tw Cen MT" panose="020B0602020104020603" pitchFamily="34" charset="-18"/>
              </a:rPr>
              <a:t>1889-92 </a:t>
            </a:r>
            <a:r>
              <a:rPr lang="hu-HU" sz="2000" dirty="0">
                <a:latin typeface="Tw Cen MT" panose="020B0602020104020603" pitchFamily="34" charset="-18"/>
              </a:rPr>
              <a:t>és</a:t>
            </a:r>
            <a:r>
              <a:rPr lang="en-US" sz="2000" dirty="0">
                <a:latin typeface="Tw Cen MT" panose="020B0602020104020603" pitchFamily="34" charset="-18"/>
              </a:rPr>
              <a:t> 1918-19 </a:t>
            </a:r>
            <a:r>
              <a:rPr lang="hu-HU" sz="2000" dirty="0" smtClean="0">
                <a:latin typeface="Tw Cen MT" panose="020B0602020104020603" pitchFamily="34" charset="-18"/>
              </a:rPr>
              <a:t>évek járványai során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hu-HU" altLang="hu-HU" sz="2000" b="1" i="1" dirty="0" err="1">
                <a:latin typeface="Tw Cen MT" panose="020B0602020104020603" pitchFamily="34" charset="-18"/>
              </a:rPr>
              <a:t>Haemophilus</a:t>
            </a:r>
            <a:r>
              <a:rPr lang="hu-HU" altLang="hu-HU" sz="2000" b="1" i="1" dirty="0">
                <a:latin typeface="Tw Cen MT" panose="020B0602020104020603" pitchFamily="34" charset="-18"/>
              </a:rPr>
              <a:t> </a:t>
            </a:r>
            <a:r>
              <a:rPr lang="hu-HU" altLang="hu-HU" sz="2000" b="1" i="1" dirty="0" err="1">
                <a:latin typeface="Tw Cen MT" panose="020B0602020104020603" pitchFamily="34" charset="-18"/>
              </a:rPr>
              <a:t>influenzae</a:t>
            </a:r>
            <a:endParaRPr lang="hu-HU" altLang="hu-HU" sz="2000" b="1" i="1" dirty="0">
              <a:latin typeface="Tw Cen MT" panose="020B0602020104020603" pitchFamily="34" charset="-18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Tw Cen MT" panose="020B0602020104020603" pitchFamily="34" charset="-18"/>
              </a:rPr>
              <a:t> </a:t>
            </a:r>
            <a:endParaRPr lang="en-US" sz="2000" dirty="0">
              <a:latin typeface="Tw Cen MT" panose="020B0602020104020603" pitchFamily="34" charset="-18"/>
            </a:endParaRPr>
          </a:p>
          <a:p>
            <a:pPr eaLnBrk="1" hangingPunct="1"/>
            <a:endParaRPr lang="en-US" altLang="hu-HU" dirty="0">
              <a:latin typeface="Tw Cen MT" panose="020B0602020104020603" pitchFamily="34" charset="-18"/>
            </a:endParaRPr>
          </a:p>
          <a:p>
            <a:pPr eaLnBrk="1" hangingPunct="1"/>
            <a:endParaRPr lang="hu-HU" altLang="hu-HU" dirty="0" smtClean="0">
              <a:latin typeface="Tw Cen MT" panose="020B0602020104020603" pitchFamily="34" charset="-18"/>
            </a:endParaRPr>
          </a:p>
          <a:p>
            <a:pPr eaLnBrk="1" hangingPunct="1"/>
            <a:endParaRPr lang="en-US" altLang="hu-HU" dirty="0">
              <a:latin typeface="Tw Cen MT" panose="020B0602020104020603" pitchFamily="34" charset="-18"/>
            </a:endParaRPr>
          </a:p>
        </p:txBody>
      </p:sp>
      <p:pic>
        <p:nvPicPr>
          <p:cNvPr id="6" name="Picture 6" descr="http://1.bp.blogspot.com/-XxRI9L-K4oU/TkwlOnUNVlI/AAAAAAAAAAw/xwBwF_hfN4o/s1600/New+Pictur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99" y="2806972"/>
            <a:ext cx="2906394" cy="276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01019_5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30" y="2806972"/>
            <a:ext cx="1843687" cy="136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133" y="5298726"/>
            <a:ext cx="2628867" cy="14780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50" y="15240"/>
            <a:ext cx="142065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i="1" dirty="0" err="1" smtClean="0">
                <a:latin typeface="Tw Cen MT" panose="020B0602020104020603" pitchFamily="34" charset="-18"/>
              </a:rPr>
              <a:t>Haemophilus</a:t>
            </a:r>
            <a:r>
              <a:rPr lang="hu-HU" altLang="hu-HU" i="1" dirty="0" smtClean="0">
                <a:latin typeface="Tw Cen MT" panose="020B0602020104020603" pitchFamily="34" charset="-18"/>
              </a:rPr>
              <a:t> </a:t>
            </a:r>
            <a:r>
              <a:rPr lang="hu-HU" altLang="hu-HU" i="1" dirty="0" err="1" smtClean="0">
                <a:latin typeface="Tw Cen MT" panose="020B0602020104020603" pitchFamily="34" charset="-18"/>
              </a:rPr>
              <a:t>influenzae</a:t>
            </a:r>
            <a:endParaRPr lang="hu-HU" altLang="hu-HU" i="1" dirty="0" smtClean="0">
              <a:latin typeface="Tw Cen MT" panose="020B0602020104020603" pitchFamily="34" charset="-18"/>
            </a:endParaRPr>
          </a:p>
        </p:txBody>
      </p:sp>
      <p:sp>
        <p:nvSpPr>
          <p:cNvPr id="40963" name="Szövegdoboz 2"/>
          <p:cNvSpPr txBox="1">
            <a:spLocks noChangeArrowheads="1"/>
          </p:cNvSpPr>
          <p:nvPr/>
        </p:nvSpPr>
        <p:spPr bwMode="auto">
          <a:xfrm>
            <a:off x="1524000" y="1958994"/>
            <a:ext cx="10210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Tw Cen MT" panose="020B0602020104020603" pitchFamily="34" charset="-18"/>
              </a:rPr>
              <a:t>A </a:t>
            </a:r>
            <a:r>
              <a:rPr lang="en-US" altLang="hu-HU" sz="2400" i="1" dirty="0">
                <a:latin typeface="Tw Cen MT" panose="020B0602020104020603" pitchFamily="34" charset="-18"/>
              </a:rPr>
              <a:t>H. </a:t>
            </a:r>
            <a:r>
              <a:rPr lang="en-US" altLang="hu-HU" sz="2400" i="1" dirty="0" err="1">
                <a:latin typeface="Tw Cen MT" panose="020B0602020104020603" pitchFamily="34" charset="-18"/>
              </a:rPr>
              <a:t>influenzae</a:t>
            </a:r>
            <a:r>
              <a:rPr lang="en-US" altLang="hu-HU" sz="2400" i="1" dirty="0">
                <a:latin typeface="Tw Cen MT" panose="020B0602020104020603" pitchFamily="34" charset="-18"/>
              </a:rPr>
              <a:t> </a:t>
            </a:r>
            <a:r>
              <a:rPr lang="hu-HU" altLang="hu-HU" sz="2400" dirty="0">
                <a:latin typeface="Tw Cen MT" panose="020B0602020104020603" pitchFamily="34" charset="-18"/>
              </a:rPr>
              <a:t>számos (de nem mindegyik) törzse rendelkezik </a:t>
            </a:r>
            <a:r>
              <a:rPr lang="en-US" altLang="hu-HU" sz="2400" dirty="0" smtClean="0">
                <a:latin typeface="Tw Cen MT" panose="020B0602020104020603" pitchFamily="34" charset="-18"/>
              </a:rPr>
              <a:t>pol</a:t>
            </a:r>
            <a:r>
              <a:rPr lang="hu-HU" altLang="hu-HU" sz="2400" dirty="0" smtClean="0">
                <a:latin typeface="Tw Cen MT" panose="020B0602020104020603" pitchFamily="34" charset="-18"/>
              </a:rPr>
              <a:t>i</a:t>
            </a:r>
            <a:r>
              <a:rPr lang="en-US" altLang="hu-HU" sz="2400" dirty="0" smtClean="0">
                <a:latin typeface="Tw Cen MT" panose="020B0602020104020603" pitchFamily="34" charset="-18"/>
              </a:rPr>
              <a:t>s</a:t>
            </a:r>
            <a:r>
              <a:rPr lang="hu-HU" altLang="hu-HU" sz="2400" dirty="0" smtClean="0">
                <a:latin typeface="Tw Cen MT" panose="020B0602020104020603" pitchFamily="34" charset="-18"/>
              </a:rPr>
              <a:t>z</a:t>
            </a:r>
            <a:r>
              <a:rPr lang="en-US" altLang="hu-HU" sz="2400" dirty="0" err="1" smtClean="0">
                <a:latin typeface="Tw Cen MT" panose="020B0602020104020603" pitchFamily="34" charset="-18"/>
              </a:rPr>
              <a:t>acharid</a:t>
            </a:r>
            <a:r>
              <a:rPr lang="hu-HU" altLang="hu-HU" sz="2400" dirty="0" smtClean="0">
                <a:latin typeface="Tw Cen MT" panose="020B0602020104020603" pitchFamily="34" charset="-18"/>
              </a:rPr>
              <a:t> tokkal:  ez </a:t>
            </a:r>
            <a:r>
              <a:rPr lang="hu-HU" altLang="hu-HU" sz="2400" dirty="0">
                <a:latin typeface="Tw Cen MT" panose="020B0602020104020603" pitchFamily="34" charset="-18"/>
              </a:rPr>
              <a:t>alapján a törzsek 6 </a:t>
            </a:r>
            <a:r>
              <a:rPr lang="hu-HU" altLang="hu-HU" sz="2400" dirty="0" smtClean="0">
                <a:latin typeface="Tw Cen MT" panose="020B0602020104020603" pitchFamily="34" charset="-18"/>
              </a:rPr>
              <a:t>típusba </a:t>
            </a:r>
            <a:r>
              <a:rPr lang="hu-HU" altLang="hu-HU" sz="2400" dirty="0">
                <a:latin typeface="Tw Cen MT" panose="020B0602020104020603" pitchFamily="34" charset="-18"/>
              </a:rPr>
              <a:t>sorolhatók (a-f</a:t>
            </a:r>
            <a:r>
              <a:rPr lang="hu-HU" altLang="hu-HU" sz="2400" dirty="0" smtClean="0">
                <a:latin typeface="Tw Cen MT" panose="020B0602020104020603" pitchFamily="34" charset="-18"/>
              </a:rPr>
              <a:t>)</a:t>
            </a:r>
            <a:endParaRPr lang="en-US" altLang="hu-HU" sz="2400" dirty="0">
              <a:latin typeface="Tw Cen MT" panose="020B0602020104020603" pitchFamily="34" charset="-18"/>
            </a:endParaRPr>
          </a:p>
          <a:p>
            <a:pPr eaLnBrk="1" hangingPunct="1"/>
            <a:endParaRPr lang="en-US" altLang="hu-HU" sz="2400" dirty="0">
              <a:latin typeface="Tw Cen MT" panose="020B0602020104020603" pitchFamily="34" charset="-18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Tw Cen MT" panose="020B0602020104020603" pitchFamily="34" charset="-18"/>
              </a:rPr>
              <a:t>A </a:t>
            </a:r>
            <a:r>
              <a:rPr lang="en-US" altLang="hu-HU" sz="2400" dirty="0">
                <a:latin typeface="Tw Cen MT" panose="020B0602020104020603" pitchFamily="34" charset="-18"/>
              </a:rPr>
              <a:t>H</a:t>
            </a:r>
            <a:r>
              <a:rPr lang="hu-HU" altLang="hu-HU" sz="2400" dirty="0">
                <a:latin typeface="Tw Cen MT" panose="020B0602020104020603" pitchFamily="34" charset="-18"/>
              </a:rPr>
              <a:t>i</a:t>
            </a:r>
            <a:r>
              <a:rPr lang="en-US" altLang="hu-HU" sz="2400" dirty="0">
                <a:latin typeface="Tw Cen MT" panose="020B0602020104020603" pitchFamily="34" charset="-18"/>
              </a:rPr>
              <a:t>B </a:t>
            </a:r>
            <a:r>
              <a:rPr lang="en-US" altLang="hu-HU" sz="2400" dirty="0" err="1">
                <a:latin typeface="Tw Cen MT" panose="020B0602020104020603" pitchFamily="34" charset="-18"/>
              </a:rPr>
              <a:t>vaccin</a:t>
            </a:r>
            <a:r>
              <a:rPr lang="hu-HU" altLang="hu-HU" sz="2400" dirty="0">
                <a:latin typeface="Tw Cen MT" panose="020B0602020104020603" pitchFamily="34" charset="-18"/>
              </a:rPr>
              <a:t>a bevezetése előtt a</a:t>
            </a:r>
            <a:r>
              <a:rPr lang="en-US" altLang="hu-HU" sz="2400" dirty="0">
                <a:latin typeface="Tw Cen MT" panose="020B0602020104020603" pitchFamily="34" charset="-18"/>
              </a:rPr>
              <a:t> </a:t>
            </a:r>
            <a:r>
              <a:rPr lang="en-US" altLang="hu-HU" sz="2400" b="1" i="1" dirty="0">
                <a:latin typeface="Tw Cen MT" panose="020B0602020104020603" pitchFamily="34" charset="-18"/>
              </a:rPr>
              <a:t>H. </a:t>
            </a:r>
            <a:r>
              <a:rPr lang="en-US" altLang="hu-HU" sz="2400" b="1" i="1" dirty="0" err="1">
                <a:latin typeface="Tw Cen MT" panose="020B0602020104020603" pitchFamily="34" charset="-18"/>
              </a:rPr>
              <a:t>influenzae</a:t>
            </a:r>
            <a:r>
              <a:rPr lang="en-US" altLang="hu-HU" sz="2400" b="1" i="1" dirty="0">
                <a:latin typeface="Tw Cen MT" panose="020B0602020104020603" pitchFamily="34" charset="-18"/>
              </a:rPr>
              <a:t> </a:t>
            </a:r>
            <a:r>
              <a:rPr lang="en-US" altLang="hu-HU" sz="2400" b="1" dirty="0">
                <a:latin typeface="Tw Cen MT" panose="020B0602020104020603" pitchFamily="34" charset="-18"/>
              </a:rPr>
              <a:t>b </a:t>
            </a:r>
            <a:r>
              <a:rPr lang="hu-HU" altLang="hu-HU" sz="2400" dirty="0" smtClean="0">
                <a:latin typeface="Tw Cen MT" panose="020B0602020104020603" pitchFamily="34" charset="-18"/>
              </a:rPr>
              <a:t>típusa</a:t>
            </a:r>
            <a:r>
              <a:rPr lang="hu-HU" altLang="hu-HU" sz="2400" b="1" dirty="0" smtClean="0">
                <a:latin typeface="Tw Cen MT" panose="020B0602020104020603" pitchFamily="34" charset="-18"/>
              </a:rPr>
              <a:t> </a:t>
            </a:r>
            <a:r>
              <a:rPr lang="hu-HU" altLang="hu-HU" sz="2400" dirty="0">
                <a:latin typeface="Tw Cen MT" panose="020B0602020104020603" pitchFamily="34" charset="-18"/>
              </a:rPr>
              <a:t>okozta</a:t>
            </a:r>
            <a:r>
              <a:rPr lang="hu-HU" altLang="hu-HU" sz="2400" b="1" dirty="0">
                <a:latin typeface="Tw Cen MT" panose="020B0602020104020603" pitchFamily="34" charset="-18"/>
              </a:rPr>
              <a:t> </a:t>
            </a:r>
            <a:r>
              <a:rPr lang="hu-HU" altLang="hu-HU" sz="2400" dirty="0" smtClean="0">
                <a:latin typeface="Tw Cen MT" panose="020B0602020104020603" pitchFamily="34" charset="-18"/>
              </a:rPr>
              <a:t>a komoly fertőzések </a:t>
            </a:r>
            <a:r>
              <a:rPr lang="en-US" altLang="hu-HU" sz="2400" dirty="0">
                <a:latin typeface="Tw Cen MT" panose="020B0602020104020603" pitchFamily="34" charset="-18"/>
              </a:rPr>
              <a:t>95%</a:t>
            </a:r>
            <a:r>
              <a:rPr lang="hu-HU" altLang="hu-HU" sz="2400" dirty="0">
                <a:latin typeface="Tw Cen MT" panose="020B0602020104020603" pitchFamily="34" charset="-18"/>
              </a:rPr>
              <a:t>-át</a:t>
            </a:r>
          </a:p>
          <a:p>
            <a:pPr eaLnBrk="1" hangingPunct="1"/>
            <a:endParaRPr lang="en-US" altLang="hu-HU" sz="2400" dirty="0">
              <a:latin typeface="Tw Cen MT" panose="020B0602020104020603" pitchFamily="34" charset="-18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altLang="hu-HU" sz="2400" dirty="0">
                <a:latin typeface="Tw Cen MT" panose="020B0602020104020603" pitchFamily="34" charset="-18"/>
              </a:rPr>
              <a:t>A </a:t>
            </a:r>
            <a:r>
              <a:rPr lang="hu-HU" altLang="hu-HU" sz="2400" dirty="0" smtClean="0">
                <a:latin typeface="Tw Cen MT" panose="020B0602020104020603" pitchFamily="34" charset="-18"/>
              </a:rPr>
              <a:t>védőoltás </a:t>
            </a:r>
            <a:r>
              <a:rPr lang="hu-HU" altLang="hu-HU" sz="2400" dirty="0">
                <a:latin typeface="Tw Cen MT" panose="020B0602020104020603" pitchFamily="34" charset="-18"/>
              </a:rPr>
              <a:t>bevezetése óta a b </a:t>
            </a:r>
            <a:r>
              <a:rPr lang="hu-HU" altLang="hu-HU" sz="2400" dirty="0" smtClean="0">
                <a:latin typeface="Tw Cen MT" panose="020B0602020104020603" pitchFamily="34" charset="-18"/>
              </a:rPr>
              <a:t>típus </a:t>
            </a:r>
            <a:r>
              <a:rPr lang="hu-HU" altLang="hu-HU" sz="2400" dirty="0">
                <a:latin typeface="Tw Cen MT" panose="020B0602020104020603" pitchFamily="34" charset="-18"/>
              </a:rPr>
              <a:t>által okozott betegségek </a:t>
            </a:r>
            <a:r>
              <a:rPr lang="hu-HU" altLang="hu-HU" sz="2400" dirty="0" smtClean="0">
                <a:latin typeface="Tw Cen MT" panose="020B0602020104020603" pitchFamily="34" charset="-18"/>
              </a:rPr>
              <a:t>eltűntek</a:t>
            </a:r>
          </a:p>
          <a:p>
            <a:pPr eaLnBrk="1" hangingPunct="1"/>
            <a:endParaRPr lang="hu-HU" altLang="hu-HU" dirty="0">
              <a:latin typeface="Tw Cen MT" panose="020B0602020104020603" pitchFamily="34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96" y="4685347"/>
            <a:ext cx="5073741" cy="17306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09" y="0"/>
            <a:ext cx="142049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w Cen MT" panose="020B0602020104020603" pitchFamily="34" charset="-18"/>
              </a:rPr>
              <a:t>Betegségek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562929" y="1600200"/>
            <a:ext cx="752951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hu-HU" altLang="hu-HU" sz="2000" b="1" dirty="0" smtClean="0">
                <a:latin typeface="Tw Cen MT" panose="020B0602020104020603" pitchFamily="34" charset="-18"/>
              </a:rPr>
              <a:t>Agyhártyagyulladás </a:t>
            </a:r>
            <a:endParaRPr lang="hu-HU" altLang="hu-HU" sz="2000" b="1" dirty="0">
              <a:latin typeface="Tw Cen MT" panose="020B0602020104020603" pitchFamily="34" charset="-18"/>
            </a:endParaRPr>
          </a:p>
          <a:p>
            <a:pPr marL="285750" indent="-285750" eaLnBrk="1" hangingPunct="1">
              <a:buFontTx/>
              <a:buChar char="-"/>
            </a:pPr>
            <a:r>
              <a:rPr lang="hu-HU" altLang="hu-HU" sz="2000" dirty="0" smtClean="0">
                <a:latin typeface="Tw Cen MT" panose="020B0602020104020603" pitchFamily="34" charset="-18"/>
              </a:rPr>
              <a:t>Gyermekekben gyakori</a:t>
            </a:r>
          </a:p>
          <a:p>
            <a:pPr marL="285750" indent="-285750" eaLnBrk="1" hangingPunct="1">
              <a:buFontTx/>
              <a:buChar char="-"/>
            </a:pPr>
            <a:r>
              <a:rPr lang="hu-HU" altLang="hu-HU" sz="2000" dirty="0" smtClean="0">
                <a:latin typeface="Tw Cen MT" panose="020B0602020104020603" pitchFamily="34" charset="-18"/>
              </a:rPr>
              <a:t>Az agyhártyagyulladás tünetei előtt felsőlégúti megbetegedés</a:t>
            </a:r>
          </a:p>
          <a:p>
            <a:pPr marL="285750" indent="-285750" eaLnBrk="1" hangingPunct="1">
              <a:buFontTx/>
              <a:buChar char="-"/>
            </a:pPr>
            <a:r>
              <a:rPr lang="hu-HU" altLang="hu-HU" sz="2000" dirty="0" smtClean="0">
                <a:latin typeface="Tw Cen MT" panose="020B0602020104020603" pitchFamily="34" charset="-18"/>
              </a:rPr>
              <a:t>Lehet idegrendszeri szövődménye a betegségnek</a:t>
            </a:r>
            <a:endParaRPr lang="en-US" altLang="hu-HU" sz="2000" dirty="0">
              <a:latin typeface="Tw Cen MT" panose="020B0602020104020603" pitchFamily="34" charset="-18"/>
            </a:endParaRPr>
          </a:p>
          <a:p>
            <a:pPr eaLnBrk="1" hangingPunct="1"/>
            <a:endParaRPr lang="hu-HU" altLang="hu-HU" sz="2000" b="1" dirty="0">
              <a:latin typeface="Tw Cen MT" panose="020B0602020104020603" pitchFamily="34" charset="-18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hu-HU" altLang="hu-HU" sz="2000" b="1" dirty="0" smtClean="0">
                <a:latin typeface="Tw Cen MT" panose="020B0602020104020603" pitchFamily="34" charset="-18"/>
              </a:rPr>
              <a:t>Gégefedő gyulladása</a:t>
            </a:r>
          </a:p>
          <a:p>
            <a:pPr eaLnBrk="1" hangingPunct="1"/>
            <a:endParaRPr lang="hu-HU" altLang="hu-HU" sz="2000" b="1" dirty="0">
              <a:latin typeface="Tw Cen MT" panose="020B0602020104020603" pitchFamily="34" charset="-18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Tw Cen MT" panose="020B0602020104020603" pitchFamily="34" charset="-18"/>
              </a:rPr>
              <a:t>Tüdőgyulladás, </a:t>
            </a:r>
            <a:r>
              <a:rPr lang="hu-HU" sz="2000" dirty="0">
                <a:latin typeface="Tw Cen MT" panose="020B0602020104020603" pitchFamily="34" charset="-18"/>
              </a:rPr>
              <a:t>fertőző ízületi </a:t>
            </a:r>
            <a:r>
              <a:rPr lang="hu-HU" sz="2000" dirty="0" smtClean="0">
                <a:latin typeface="Tw Cen MT" panose="020B0602020104020603" pitchFamily="34" charset="-18"/>
              </a:rPr>
              <a:t>gyulladás, hörgőgyulladás és középfül-gyulladás</a:t>
            </a:r>
            <a:endParaRPr lang="en-US" altLang="hu-HU" sz="2000" dirty="0">
              <a:latin typeface="Tw Cen MT" panose="020B0602020104020603" pitchFamily="34" charset="-18"/>
            </a:endParaRPr>
          </a:p>
          <a:p>
            <a:pPr eaLnBrk="1" hangingPunct="1"/>
            <a:endParaRPr lang="en-US" altLang="hu-HU" dirty="0">
              <a:latin typeface="Tw Cen MT" panose="020B0602020104020603" pitchFamily="34" charset="-1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520" y="0"/>
            <a:ext cx="3840480" cy="29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187" y="3395167"/>
            <a:ext cx="2811145" cy="210835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866187" y="5506602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w Cen MT" panose="020B0602020104020603" pitchFamily="34" charset="-18"/>
              </a:rPr>
              <a:t>https://www.youtube.com/watch?v=8VwiKBVACQ8</a:t>
            </a:r>
            <a:endParaRPr lang="hu-HU" sz="1000" dirty="0">
              <a:latin typeface="Tw Cen MT" panose="020B0602020104020603" pitchFamily="34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448800" y="2814856"/>
            <a:ext cx="3715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Tw Cen MT" panose="020B0602020104020603" pitchFamily="34" charset="-18"/>
              </a:rPr>
              <a:t>https://</a:t>
            </a:r>
            <a:r>
              <a:rPr lang="hu-HU" sz="1000" dirty="0" smtClean="0">
                <a:latin typeface="Tw Cen MT" panose="020B0602020104020603" pitchFamily="34" charset="-18"/>
              </a:rPr>
              <a:t>microbewiki.kenyon.edu</a:t>
            </a:r>
            <a:endParaRPr lang="hu-HU" sz="1000" dirty="0">
              <a:latin typeface="Tw Cen MT" panose="020B0602020104020603" pitchFamily="34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640" y="4209060"/>
            <a:ext cx="3386772" cy="23769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2049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>
                <a:latin typeface="Tw Cen MT" panose="020B0602020104020603" pitchFamily="34" charset="-18"/>
              </a:rPr>
              <a:t>MEGELŐZÉS: VÉDŐOLTÁS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822960" y="1600200"/>
            <a:ext cx="1014984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000" dirty="0" err="1" smtClean="0">
                <a:latin typeface="Tw Cen MT" pitchFamily="34" charset="-18"/>
              </a:rPr>
              <a:t>Tokpoliszacharid</a:t>
            </a:r>
            <a:r>
              <a:rPr lang="hu-HU" altLang="hu-HU" sz="2000" dirty="0" smtClean="0">
                <a:latin typeface="Tw Cen MT" pitchFamily="34" charset="-18"/>
              </a:rPr>
              <a:t> </a:t>
            </a:r>
            <a:r>
              <a:rPr lang="hu-HU" altLang="hu-HU" sz="2000" dirty="0">
                <a:latin typeface="Tw Cen MT" pitchFamily="34" charset="-18"/>
              </a:rPr>
              <a:t>fehérjéhez kapcsolva (2 év alatt is adható</a:t>
            </a:r>
            <a:r>
              <a:rPr lang="hu-HU" altLang="hu-HU" sz="2000" dirty="0" smtClean="0">
                <a:latin typeface="Tw Cen MT" pitchFamily="34" charset="-18"/>
              </a:rPr>
              <a:t>): </a:t>
            </a:r>
            <a:r>
              <a:rPr lang="hu-HU" altLang="hu-HU" sz="2000" dirty="0" err="1" smtClean="0">
                <a:latin typeface="Tw Cen MT" pitchFamily="34" charset="-18"/>
              </a:rPr>
              <a:t>Hib</a:t>
            </a:r>
            <a:r>
              <a:rPr lang="hu-HU" altLang="hu-HU" sz="2000" dirty="0" smtClean="0">
                <a:latin typeface="Tw Cen MT" pitchFamily="34" charset="-18"/>
              </a:rPr>
              <a:t> (</a:t>
            </a:r>
            <a:r>
              <a:rPr lang="hu-HU" altLang="hu-HU" sz="2000" b="1" dirty="0" err="1" smtClean="0">
                <a:latin typeface="Tw Cen MT" pitchFamily="34" charset="-18"/>
              </a:rPr>
              <a:t>H</a:t>
            </a:r>
            <a:r>
              <a:rPr lang="hu-HU" altLang="hu-HU" sz="2000" dirty="0" err="1" smtClean="0">
                <a:latin typeface="Tw Cen MT" pitchFamily="34" charset="-18"/>
              </a:rPr>
              <a:t>aemophilus</a:t>
            </a:r>
            <a:r>
              <a:rPr lang="hu-HU" altLang="hu-HU" sz="2000" dirty="0" smtClean="0">
                <a:latin typeface="Tw Cen MT" pitchFamily="34" charset="-18"/>
              </a:rPr>
              <a:t> </a:t>
            </a:r>
            <a:r>
              <a:rPr lang="hu-HU" altLang="hu-HU" sz="2000" b="1" dirty="0" err="1" smtClean="0">
                <a:latin typeface="Tw Cen MT" pitchFamily="34" charset="-18"/>
              </a:rPr>
              <a:t>i</a:t>
            </a:r>
            <a:r>
              <a:rPr lang="hu-HU" altLang="hu-HU" sz="2000" dirty="0" err="1" smtClean="0">
                <a:latin typeface="Tw Cen MT" pitchFamily="34" charset="-18"/>
              </a:rPr>
              <a:t>nfluenzae</a:t>
            </a:r>
            <a:r>
              <a:rPr lang="hu-HU" altLang="hu-HU" sz="2000" dirty="0" smtClean="0">
                <a:latin typeface="Tw Cen MT" pitchFamily="34" charset="-18"/>
              </a:rPr>
              <a:t> </a:t>
            </a:r>
            <a:r>
              <a:rPr lang="hu-HU" altLang="hu-HU" sz="2000" b="1" dirty="0" smtClean="0">
                <a:latin typeface="Tw Cen MT" pitchFamily="34" charset="-18"/>
              </a:rPr>
              <a:t>b</a:t>
            </a:r>
            <a:r>
              <a:rPr lang="hu-HU" altLang="hu-HU" sz="2000" dirty="0" smtClean="0">
                <a:latin typeface="Tw Cen MT" pitchFamily="34" charset="-18"/>
              </a:rPr>
              <a:t>)</a:t>
            </a:r>
            <a:endParaRPr lang="hu-HU" altLang="hu-HU" sz="2000" dirty="0">
              <a:latin typeface="Tw Cen MT" pitchFamily="34" charset="-18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 smtClean="0">
                <a:latin typeface="Tw Cen MT" panose="020B0602020104020603" pitchFamily="34" charset="-18"/>
              </a:rPr>
              <a:t>Fehérjék: pl. </a:t>
            </a:r>
            <a:r>
              <a:rPr lang="en-US" altLang="hu-HU" sz="2000" dirty="0" smtClean="0">
                <a:latin typeface="Tw Cen MT" panose="020B0602020104020603" pitchFamily="34" charset="-18"/>
              </a:rPr>
              <a:t>tetanus toxoid</a:t>
            </a:r>
            <a:r>
              <a:rPr lang="hu-HU" altLang="hu-HU" sz="2000" dirty="0" smtClean="0">
                <a:latin typeface="Tw Cen MT" panose="020B0602020104020603" pitchFamily="34" charset="-18"/>
              </a:rPr>
              <a:t> (</a:t>
            </a:r>
            <a:r>
              <a:rPr lang="hu-HU" altLang="hu-HU" sz="2000" dirty="0" err="1" smtClean="0">
                <a:latin typeface="Tw Cen MT" panose="020B0602020104020603" pitchFamily="34" charset="-18"/>
              </a:rPr>
              <a:t>inaktivált</a:t>
            </a:r>
            <a:r>
              <a:rPr lang="hu-HU" altLang="hu-HU" sz="2000" dirty="0" smtClean="0">
                <a:latin typeface="Tw Cen MT" panose="020B0602020104020603" pitchFamily="34" charset="-18"/>
              </a:rPr>
              <a:t> toxin)</a:t>
            </a:r>
            <a:endParaRPr lang="hu-HU" altLang="hu-HU" sz="2000" dirty="0">
              <a:latin typeface="Tw Cen MT" panose="020B0602020104020603" pitchFamily="34" charset="-18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u-HU" altLang="hu-HU" sz="2000" dirty="0" smtClean="0">
                <a:latin typeface="Tw Cen MT" panose="020B0602020104020603" pitchFamily="34" charset="-18"/>
              </a:rPr>
              <a:t>Magyarországon </a:t>
            </a:r>
            <a:r>
              <a:rPr lang="hu-HU" altLang="hu-HU" sz="2000" dirty="0">
                <a:latin typeface="Tw Cen MT" panose="020B0602020104020603" pitchFamily="34" charset="-18"/>
              </a:rPr>
              <a:t>az </a:t>
            </a:r>
            <a:r>
              <a:rPr lang="hu-HU" altLang="hu-HU" sz="2000" b="1" dirty="0">
                <a:latin typeface="Tw Cen MT" panose="020B0602020104020603" pitchFamily="34" charset="-18"/>
              </a:rPr>
              <a:t>immunizálás 2</a:t>
            </a:r>
            <a:r>
              <a:rPr lang="hu-HU" altLang="hu-HU" sz="2000" b="1" dirty="0" smtClean="0">
                <a:latin typeface="Tw Cen MT" panose="020B0602020104020603" pitchFamily="34" charset="-18"/>
              </a:rPr>
              <a:t>, 3, 4 </a:t>
            </a:r>
            <a:r>
              <a:rPr lang="hu-HU" altLang="hu-HU" sz="2000" b="1" dirty="0">
                <a:latin typeface="Tw Cen MT" panose="020B0602020104020603" pitchFamily="34" charset="-18"/>
              </a:rPr>
              <a:t>és 18 hónapos korban </a:t>
            </a:r>
            <a:r>
              <a:rPr lang="hu-HU" altLang="hu-HU" sz="2000" dirty="0" smtClean="0">
                <a:latin typeface="Tw Cen MT" panose="020B0602020104020603" pitchFamily="34" charset="-18"/>
              </a:rPr>
              <a:t>történik</a:t>
            </a:r>
          </a:p>
          <a:p>
            <a:pPr eaLnBrk="1" hangingPunct="1">
              <a:spcBef>
                <a:spcPct val="50000"/>
              </a:spcBef>
            </a:pPr>
            <a:endParaRPr lang="hu-HU" altLang="hu-HU" sz="2000" dirty="0">
              <a:latin typeface="Tw Cen MT" panose="020B0602020104020603" pitchFamily="34" charset="-18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latin typeface="Tw Cen MT" panose="020B0602020104020603" pitchFamily="34" charset="-18"/>
              </a:rPr>
              <a:t>C</a:t>
            </a:r>
            <a:r>
              <a:rPr lang="hu-HU" altLang="hu-HU" sz="2000" dirty="0" smtClean="0">
                <a:latin typeface="Tw Cen MT" panose="020B0602020104020603" pitchFamily="34" charset="-18"/>
              </a:rPr>
              <a:t>sökkent </a:t>
            </a:r>
            <a:r>
              <a:rPr lang="hu-HU" altLang="hu-HU" sz="2000" dirty="0">
                <a:latin typeface="Tw Cen MT" panose="020B0602020104020603" pitchFamily="34" charset="-18"/>
              </a:rPr>
              <a:t>a kisgyermekek </a:t>
            </a:r>
            <a:r>
              <a:rPr lang="hu-HU" altLang="hu-HU" sz="2000" dirty="0" smtClean="0">
                <a:latin typeface="Tw Cen MT" panose="020B0602020104020603" pitchFamily="34" charset="-18"/>
              </a:rPr>
              <a:t>baktérium </a:t>
            </a:r>
            <a:r>
              <a:rPr lang="hu-HU" altLang="hu-HU" sz="2000" dirty="0">
                <a:latin typeface="Tw Cen MT" panose="020B0602020104020603" pitchFamily="34" charset="-18"/>
              </a:rPr>
              <a:t>hordozása </a:t>
            </a:r>
            <a:r>
              <a:rPr lang="hu-HU" altLang="hu-HU" sz="2000" dirty="0" smtClean="0">
                <a:latin typeface="Tw Cen MT" panose="020B0602020104020603" pitchFamily="34" charset="-18"/>
              </a:rPr>
              <a:t>a garatban</a:t>
            </a:r>
            <a:endParaRPr lang="hu-HU" altLang="hu-HU" sz="2000" dirty="0">
              <a:latin typeface="Tw Cen MT" panose="020B0602020104020603" pitchFamily="34" charset="-18"/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2000" dirty="0" smtClean="0">
                <a:latin typeface="Tw Cen MT" panose="020B0602020104020603" pitchFamily="34" charset="-18"/>
              </a:rPr>
              <a:t>De: a védőoltás nem véd a más típusú tokkal vagy </a:t>
            </a:r>
            <a:r>
              <a:rPr lang="hu-HU" altLang="hu-HU" sz="2000" dirty="0">
                <a:latin typeface="Tw Cen MT" panose="020B0602020104020603" pitchFamily="34" charset="-18"/>
              </a:rPr>
              <a:t>tokkal nem rendelkező </a:t>
            </a:r>
            <a:r>
              <a:rPr lang="hu-HU" altLang="hu-HU" sz="2000" dirty="0" err="1" smtClean="0">
                <a:latin typeface="Tw Cen MT" panose="020B0602020104020603" pitchFamily="34" charset="-18"/>
              </a:rPr>
              <a:t>Haemophilus</a:t>
            </a:r>
            <a:r>
              <a:rPr lang="hu-HU" altLang="hu-HU" sz="2000" dirty="0" smtClean="0">
                <a:latin typeface="Tw Cen MT" panose="020B0602020104020603" pitchFamily="34" charset="-18"/>
              </a:rPr>
              <a:t> baktériumok hordozása ellen!</a:t>
            </a:r>
            <a:endParaRPr lang="hu-HU" altLang="hu-HU" sz="2000" b="1" dirty="0">
              <a:latin typeface="Tw Cen MT" panose="020B0602020104020603" pitchFamily="34" charset="-18"/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4602480" y="2850802"/>
            <a:ext cx="53340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9364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49" y="4258747"/>
            <a:ext cx="7590703" cy="23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Egészség és edzettség – bemutató</Template>
  <TotalTime>0</TotalTime>
  <Words>977</Words>
  <Application>Microsoft Office PowerPoint</Application>
  <PresentationFormat>Szélesvásznú</PresentationFormat>
  <Paragraphs>201</Paragraphs>
  <Slides>20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Tw Cen MT</vt:lpstr>
      <vt:lpstr>Wingdings</vt:lpstr>
      <vt:lpstr>Health Fitness 16x9</vt:lpstr>
      <vt:lpstr>védőoltások</vt:lpstr>
      <vt:lpstr>Mycobacterium tuberculosis</vt:lpstr>
      <vt:lpstr>Mycobacterium tuberculosis</vt:lpstr>
      <vt:lpstr>Megelőzés: védőoltás</vt:lpstr>
      <vt:lpstr>Haemophilus INFLUENZAE</vt:lpstr>
      <vt:lpstr>Haemophilus</vt:lpstr>
      <vt:lpstr>Haemophilus influenzae</vt:lpstr>
      <vt:lpstr>Betegségek</vt:lpstr>
      <vt:lpstr>MEGELŐZÉS: VÉDŐOLTÁS</vt:lpstr>
      <vt:lpstr>STREPTOCOCCUS PNEUMONIAE</vt:lpstr>
      <vt:lpstr>streptococcusok</vt:lpstr>
      <vt:lpstr>Streptococcus pneumoniae</vt:lpstr>
      <vt:lpstr>Megelőzés: védőoltás</vt:lpstr>
      <vt:lpstr>NEISSERIA MENINGITIDIS</vt:lpstr>
      <vt:lpstr>A kórokozó: Neisseria meningitidis</vt:lpstr>
      <vt:lpstr>A fertőzés</vt:lpstr>
      <vt:lpstr>epidemiológia</vt:lpstr>
      <vt:lpstr>Prevenció - vakcinák</vt:lpstr>
      <vt:lpstr>Árak</vt:lpstr>
      <vt:lpstr>KÖSZÖNÖM  A FIGYELMET!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2017-02-03T11:49:25Z</dcterms:created>
  <dcterms:modified xsi:type="dcterms:W3CDTF">2019-09-27T11:54:44Z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